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4f23c72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4f23c72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6f76239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6f76239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6f76239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6f76239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6f762391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6f762391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6f762391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6f762391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6f762391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6f762391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6f762391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6f762391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6f76239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6f762391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6f762391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6f762391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6f762391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6f762391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6f762391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6f762391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7cd67a9fc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7cd67a9fc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6f762391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6f762391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6f762391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6f762391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6f762391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e6f762391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6f762391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6f762391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6f762391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6f762391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f762391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f762391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6f762391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6f762391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6f762391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6f762391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f762391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f762391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6f762391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6f762391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cd67a9fc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cd67a9fc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6f762391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6f762391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6f762391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6f762391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f762391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f762391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6f762391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6f762391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6f762391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6f762391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6f762391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6f762391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6f7623913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e6f7623913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6f762391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6f762391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6f762391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6f762391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f762391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f762391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cd67a9fc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cd67a9fc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6f762391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6f762391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6f762391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6f762391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6f7623913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6f7623913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6f762391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6f762391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6f762391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6f762391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f7623913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f7623913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e6f762391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e6f762391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d5e4b3d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d5e4b3d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d5e4b3d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d5e4b3d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f762391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f762391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cd67a9fc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cd67a9fc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6f762391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e6f762391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e6f7623913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e6f7623913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e6f762391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e6f762391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7d5e4b3d4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7d5e4b3d4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7d5e4b3d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7d5e4b3d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d5e4b3d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d5e4b3d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7d5e4b3d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7d5e4b3d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582c9c4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582c9c4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cd67a9fc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cd67a9fc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cd67a9fc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cd67a9fc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6f76239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6f76239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6f76239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6f76239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colab.research.google.com/drive/1kxlRuMPhOy_I_y5XyMbFBXIINaB65_l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colab.research.google.com/drive/16G7zO9XE6d7Q99CCjISIz0CSnRmqjRv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hyperlink" Target="https://colab.research.google.com/drive/1Y9_tCB73A4h5O77QQhPSG0AlJU-I3hD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hyperlink" Target="https://colab.research.google.com/drive/1QPn1q5AKXnw3eKDDK1xLBS2rI9zodgs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hyperlink" Target="https://colab.research.google.com/drive/1wj-dM9bemlAGRJMViAOBWK0XrUSfW8v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hyperlink" Target="https://colab.research.google.com/drive/1m2iVH3tUerXr1bMH9Yi1u7cxzKUju1AK"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hyperlink" Target="https://arxiv.org/abs/1709.0254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51150"/>
            <a:ext cx="8520600" cy="204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Deep Learning</a:t>
            </a:r>
            <a:endParaRPr/>
          </a:p>
          <a:p>
            <a:pPr indent="0" lvl="0" marL="0" rtl="0" algn="ctr">
              <a:spcBef>
                <a:spcPts val="0"/>
              </a:spcBef>
              <a:spcAft>
                <a:spcPts val="0"/>
              </a:spcAft>
              <a:buNone/>
            </a:pPr>
            <a:r>
              <a:rPr lang="en" sz="2000"/>
              <a:t>02 - Shallow And Deep Networks</a:t>
            </a:r>
            <a:endParaRPr sz="2000"/>
          </a:p>
        </p:txBody>
      </p:sp>
      <p:pic>
        <p:nvPicPr>
          <p:cNvPr id="55" name="Google Shape;55;p13"/>
          <p:cNvPicPr preferRelativeResize="0"/>
          <p:nvPr/>
        </p:nvPicPr>
        <p:blipFill rotWithShape="1">
          <a:blip r:embed="rId3">
            <a:alphaModFix/>
          </a:blip>
          <a:srcRect b="53676" l="0" r="0" t="17108"/>
          <a:stretch/>
        </p:blipFill>
        <p:spPr>
          <a:xfrm>
            <a:off x="0" y="3945075"/>
            <a:ext cx="9144000" cy="1198425"/>
          </a:xfrm>
          <a:prstGeom prst="rect">
            <a:avLst/>
          </a:prstGeom>
          <a:noFill/>
          <a:ln>
            <a:noFill/>
          </a:ln>
        </p:spPr>
      </p:pic>
      <p:sp>
        <p:nvSpPr>
          <p:cNvPr id="56" name="Google Shape;56;p13"/>
          <p:cNvSpPr txBox="1"/>
          <p:nvPr/>
        </p:nvSpPr>
        <p:spPr>
          <a:xfrm>
            <a:off x="7329600" y="4564502"/>
            <a:ext cx="1814400" cy="5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EFEFEF"/>
                </a:solidFill>
              </a:rPr>
              <a:t>Fabrizio Silvestri</a:t>
            </a:r>
            <a:endParaRPr sz="1500">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chemeClr val="dk2"/>
              </a:buClr>
              <a:buSzPts val="1900"/>
              <a:buChar char="●"/>
            </a:pPr>
            <a:r>
              <a:rPr lang="en" sz="1900">
                <a:solidFill>
                  <a:schemeClr val="dk2"/>
                </a:solidFill>
              </a:rPr>
              <a:t>The clipped and weighted functions are summed, and an offset ϕ</a:t>
            </a:r>
            <a:r>
              <a:rPr baseline="-25000" lang="en" sz="1900">
                <a:solidFill>
                  <a:schemeClr val="dk2"/>
                </a:solidFill>
              </a:rPr>
              <a:t>0</a:t>
            </a:r>
            <a:r>
              <a:rPr lang="en" sz="1900">
                <a:solidFill>
                  <a:schemeClr val="dk2"/>
                </a:solidFill>
              </a:rPr>
              <a:t> that controls the height is added. Each of the four linear regions corresponds to a different activation pattern in the hidden units. In the shaded region, h</a:t>
            </a:r>
            <a:r>
              <a:rPr baseline="-25000" lang="en" sz="1900">
                <a:solidFill>
                  <a:schemeClr val="dk2"/>
                </a:solidFill>
              </a:rPr>
              <a:t>2</a:t>
            </a:r>
            <a:r>
              <a:rPr lang="en" sz="1900">
                <a:solidFill>
                  <a:schemeClr val="dk2"/>
                </a:solidFill>
              </a:rPr>
              <a:t> is inactive (clipped), but h</a:t>
            </a:r>
            <a:r>
              <a:rPr baseline="-25000" lang="en" sz="1900">
                <a:solidFill>
                  <a:schemeClr val="dk2"/>
                </a:solidFill>
              </a:rPr>
              <a:t>1</a:t>
            </a:r>
            <a:r>
              <a:rPr lang="en" sz="1900">
                <a:solidFill>
                  <a:schemeClr val="dk2"/>
                </a:solidFill>
              </a:rPr>
              <a:t> and h</a:t>
            </a:r>
            <a:r>
              <a:rPr baseline="-25000" lang="en" sz="1900">
                <a:solidFill>
                  <a:schemeClr val="dk2"/>
                </a:solidFill>
              </a:rPr>
              <a:t>3</a:t>
            </a:r>
            <a:r>
              <a:rPr lang="en" sz="1900">
                <a:solidFill>
                  <a:schemeClr val="dk2"/>
                </a:solidFill>
              </a:rPr>
              <a:t> are both active.</a:t>
            </a:r>
            <a:endParaRPr sz="1900">
              <a:solidFill>
                <a:schemeClr val="dk2"/>
              </a:solidFill>
            </a:endParaRPr>
          </a:p>
        </p:txBody>
      </p:sp>
      <p:sp>
        <p:nvSpPr>
          <p:cNvPr id="159" name="Google Shape;159;p2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60" name="Google Shape;160;p22"/>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61" name="Google Shape;161;p2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Summing up (pun intended 👀)…</a:t>
            </a:r>
            <a:endParaRPr sz="2800"/>
          </a:p>
        </p:txBody>
      </p:sp>
      <p:grpSp>
        <p:nvGrpSpPr>
          <p:cNvPr id="162" name="Google Shape;162;p22"/>
          <p:cNvGrpSpPr/>
          <p:nvPr/>
        </p:nvGrpSpPr>
        <p:grpSpPr>
          <a:xfrm>
            <a:off x="2978963" y="2937888"/>
            <a:ext cx="2995012" cy="2205612"/>
            <a:chOff x="2978963" y="2937888"/>
            <a:chExt cx="2995012" cy="2205612"/>
          </a:xfrm>
        </p:grpSpPr>
        <p:pic>
          <p:nvPicPr>
            <p:cNvPr descr="A screenshot of a graph&#10;&#10;Description automatically generated" id="163" name="Google Shape;163;p22"/>
            <p:cNvPicPr preferRelativeResize="0"/>
            <p:nvPr/>
          </p:nvPicPr>
          <p:blipFill rotWithShape="1">
            <a:blip r:embed="rId4">
              <a:alphaModFix/>
            </a:blip>
            <a:srcRect b="16330" l="31637" r="30684" t="63443"/>
            <a:stretch/>
          </p:blipFill>
          <p:spPr>
            <a:xfrm>
              <a:off x="3170025" y="3024100"/>
              <a:ext cx="2803949" cy="2119400"/>
            </a:xfrm>
            <a:prstGeom prst="rect">
              <a:avLst/>
            </a:prstGeom>
            <a:noFill/>
            <a:ln>
              <a:noFill/>
            </a:ln>
          </p:spPr>
        </p:pic>
        <p:sp>
          <p:nvSpPr>
            <p:cNvPr id="164" name="Google Shape;164;p22"/>
            <p:cNvSpPr/>
            <p:nvPr/>
          </p:nvSpPr>
          <p:spPr>
            <a:xfrm>
              <a:off x="2978963" y="2937888"/>
              <a:ext cx="508200" cy="1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A graph of a function&#10;&#10;Description automatically generated" id="169" name="Google Shape;169;p23"/>
          <p:cNvPicPr preferRelativeResize="0"/>
          <p:nvPr/>
        </p:nvPicPr>
        <p:blipFill rotWithShape="1">
          <a:blip r:embed="rId3">
            <a:alphaModFix/>
          </a:blip>
          <a:srcRect b="0" l="0" r="0" t="0"/>
          <a:stretch/>
        </p:blipFill>
        <p:spPr>
          <a:xfrm>
            <a:off x="839514" y="1143675"/>
            <a:ext cx="7464976" cy="3615349"/>
          </a:xfrm>
          <a:prstGeom prst="rect">
            <a:avLst/>
          </a:prstGeom>
          <a:noFill/>
          <a:ln>
            <a:noFill/>
          </a:ln>
        </p:spPr>
      </p:pic>
      <p:sp>
        <p:nvSpPr>
          <p:cNvPr id="170" name="Google Shape;170;p2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71" name="Google Shape;171;p23"/>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172" name="Google Shape;172;p2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Summing up (pun intended 👀)…</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78" name="Google Shape;178;p2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79" name="Google Shape;179;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Maybe more usually depicted like this…</a:t>
            </a:r>
            <a:endParaRPr sz="2800"/>
          </a:p>
        </p:txBody>
      </p:sp>
      <p:pic>
        <p:nvPicPr>
          <p:cNvPr descr="A diagram of a neural network&#10;&#10;Description automatically generated" id="180" name="Google Shape;180;p24"/>
          <p:cNvPicPr preferRelativeResize="0"/>
          <p:nvPr/>
        </p:nvPicPr>
        <p:blipFill rotWithShape="1">
          <a:blip r:embed="rId4">
            <a:alphaModFix/>
          </a:blip>
          <a:srcRect b="54429" l="0" r="0" t="0"/>
          <a:stretch/>
        </p:blipFill>
        <p:spPr>
          <a:xfrm>
            <a:off x="0" y="1296875"/>
            <a:ext cx="9144002" cy="25497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86" name="Google Shape;186;p2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87" name="Google Shape;187;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Let’s stop using this…</a:t>
            </a:r>
            <a:endParaRPr sz="2800"/>
          </a:p>
        </p:txBody>
      </p:sp>
      <p:pic>
        <p:nvPicPr>
          <p:cNvPr id="188" name="Google Shape;188;p25"/>
          <p:cNvPicPr preferRelativeResize="0"/>
          <p:nvPr/>
        </p:nvPicPr>
        <p:blipFill>
          <a:blip r:embed="rId4">
            <a:alphaModFix/>
          </a:blip>
          <a:stretch>
            <a:fillRect/>
          </a:stretch>
        </p:blipFill>
        <p:spPr>
          <a:xfrm>
            <a:off x="1061863" y="1247650"/>
            <a:ext cx="7020267" cy="329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94" name="Google Shape;194;p26"/>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95" name="Google Shape;195;p2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Shallow Networks I</a:t>
            </a:r>
            <a:endParaRPr sz="2800"/>
          </a:p>
        </p:txBody>
      </p:sp>
      <p:sp>
        <p:nvSpPr>
          <p:cNvPr id="196" name="Google Shape;196;p26"/>
          <p:cNvSpPr txBox="1"/>
          <p:nvPr/>
        </p:nvSpPr>
        <p:spPr>
          <a:xfrm>
            <a:off x="190950" y="2340900"/>
            <a:ext cx="876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https://colab.research.google.com/drive/1kxlRuMPhOy_I_y5XyMbFBXIINaB65_ld</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02" name="Google Shape;202;p2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03" name="Google Shape;203;p2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Shallow Networks II</a:t>
            </a:r>
            <a:endParaRPr sz="2800"/>
          </a:p>
        </p:txBody>
      </p:sp>
      <p:sp>
        <p:nvSpPr>
          <p:cNvPr id="204" name="Google Shape;204;p27"/>
          <p:cNvSpPr txBox="1"/>
          <p:nvPr/>
        </p:nvSpPr>
        <p:spPr>
          <a:xfrm>
            <a:off x="190950" y="2340900"/>
            <a:ext cx="876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https://colab.research.google.com/drive/16G7zO9XE6d7Q99CCjISIz0CSnRmqjRvB</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10" name="Google Shape;210;p28"/>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11" name="Google Shape;211;p2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Universal Approximation Theorem</a:t>
            </a:r>
            <a:endParaRPr sz="2800"/>
          </a:p>
        </p:txBody>
      </p:sp>
      <p:sp>
        <p:nvSpPr>
          <p:cNvPr id="212" name="Google Shape;212;p28"/>
          <p:cNvSpPr txBox="1"/>
          <p:nvPr/>
        </p:nvSpPr>
        <p:spPr>
          <a:xfrm>
            <a:off x="311700" y="1152475"/>
            <a:ext cx="8520600" cy="37362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Clr>
                <a:schemeClr val="dk2"/>
              </a:buClr>
              <a:buSzPct val="100000"/>
              <a:buChar char="●"/>
            </a:pPr>
            <a:r>
              <a:rPr lang="en" sz="1800">
                <a:solidFill>
                  <a:schemeClr val="dk2"/>
                </a:solidFill>
              </a:rPr>
              <a:t>Consider the case with D hidden units where the d</a:t>
            </a:r>
            <a:r>
              <a:rPr baseline="30000" lang="en" sz="1800">
                <a:solidFill>
                  <a:schemeClr val="dk2"/>
                </a:solidFill>
              </a:rPr>
              <a:t>th</a:t>
            </a:r>
            <a:r>
              <a:rPr lang="en" sz="1800">
                <a:solidFill>
                  <a:schemeClr val="dk2"/>
                </a:solidFill>
              </a:rPr>
              <a:t> hidden unit is:</a:t>
            </a:r>
            <a:br>
              <a:rPr lang="en" sz="1800">
                <a:solidFill>
                  <a:schemeClr val="dk2"/>
                </a:solidFill>
              </a:rPr>
            </a:br>
            <a:br>
              <a:rPr lang="en" sz="1800">
                <a:solidFill>
                  <a:schemeClr val="dk2"/>
                </a:solidFill>
              </a:rPr>
            </a:br>
            <a:r>
              <a:rPr lang="en" sz="1800">
                <a:solidFill>
                  <a:schemeClr val="dk2"/>
                </a:solidFill>
              </a:rPr>
              <a:t>and these are combined linearly to create the output:</a:t>
            </a:r>
            <a:br>
              <a:rPr lang="en" sz="1800">
                <a:solidFill>
                  <a:schemeClr val="dk2"/>
                </a:solidFill>
              </a:rPr>
            </a:br>
            <a:br>
              <a:rPr lang="en" sz="1800">
                <a:solidFill>
                  <a:schemeClr val="dk2"/>
                </a:solidFill>
              </a:rPr>
            </a:br>
            <a:endParaRPr sz="1800">
              <a:solidFill>
                <a:schemeClr val="dk2"/>
              </a:solidFill>
            </a:endParaRPr>
          </a:p>
          <a:p>
            <a:pPr indent="-334327" lvl="0" marL="457200" rtl="0" algn="l">
              <a:lnSpc>
                <a:spcPct val="150000"/>
              </a:lnSpc>
              <a:spcBef>
                <a:spcPts val="0"/>
              </a:spcBef>
              <a:spcAft>
                <a:spcPts val="0"/>
              </a:spcAft>
              <a:buClr>
                <a:schemeClr val="dk2"/>
              </a:buClr>
              <a:buSzPct val="100000"/>
              <a:buChar char="●"/>
            </a:pPr>
            <a:r>
              <a:rPr lang="en" sz="1800">
                <a:solidFill>
                  <a:schemeClr val="dk2"/>
                </a:solidFill>
              </a:rPr>
              <a:t>The number of hidden units in a shallow network is a measure of the network capacity. With ReLU activation functions, the output of a network with D hidden units has at most D joints and so is a piecewise linear function with at most D + 1 linear regions.</a:t>
            </a:r>
            <a:endParaRPr sz="1800">
              <a:solidFill>
                <a:schemeClr val="dk2"/>
              </a:solidFill>
            </a:endParaRPr>
          </a:p>
          <a:p>
            <a:pPr indent="-334327" lvl="0" marL="457200" rtl="0" algn="l">
              <a:lnSpc>
                <a:spcPct val="150000"/>
              </a:lnSpc>
              <a:spcBef>
                <a:spcPts val="0"/>
              </a:spcBef>
              <a:spcAft>
                <a:spcPts val="0"/>
              </a:spcAft>
              <a:buClr>
                <a:schemeClr val="dk2"/>
              </a:buClr>
              <a:buSzPct val="100000"/>
              <a:buChar char="●"/>
            </a:pPr>
            <a:r>
              <a:rPr lang="en" sz="1800">
                <a:solidFill>
                  <a:schemeClr val="dk2"/>
                </a:solidFill>
              </a:rPr>
              <a:t>As we add more hidden units, the model can approximate more complex functions.</a:t>
            </a:r>
            <a:endParaRPr sz="1800">
              <a:solidFill>
                <a:schemeClr val="dk2"/>
              </a:solidFill>
            </a:endParaRPr>
          </a:p>
        </p:txBody>
      </p:sp>
      <p:grpSp>
        <p:nvGrpSpPr>
          <p:cNvPr id="213" name="Google Shape;213;p28"/>
          <p:cNvGrpSpPr/>
          <p:nvPr/>
        </p:nvGrpSpPr>
        <p:grpSpPr>
          <a:xfrm>
            <a:off x="3543623" y="1571583"/>
            <a:ext cx="2552511" cy="359925"/>
            <a:chOff x="3543623" y="1571583"/>
            <a:chExt cx="2552511" cy="359925"/>
          </a:xfrm>
        </p:grpSpPr>
        <p:pic>
          <p:nvPicPr>
            <p:cNvPr id="214" name="Google Shape;214;p28"/>
            <p:cNvPicPr preferRelativeResize="0"/>
            <p:nvPr/>
          </p:nvPicPr>
          <p:blipFill>
            <a:blip r:embed="rId4">
              <a:alphaModFix/>
            </a:blip>
            <a:stretch>
              <a:fillRect/>
            </a:stretch>
          </p:blipFill>
          <p:spPr>
            <a:xfrm>
              <a:off x="3543623" y="1571583"/>
              <a:ext cx="2056750" cy="359925"/>
            </a:xfrm>
            <a:prstGeom prst="rect">
              <a:avLst/>
            </a:prstGeom>
            <a:noFill/>
            <a:ln>
              <a:noFill/>
            </a:ln>
          </p:spPr>
        </p:pic>
        <p:sp>
          <p:nvSpPr>
            <p:cNvPr id="215" name="Google Shape;215;p28"/>
            <p:cNvSpPr/>
            <p:nvPr/>
          </p:nvSpPr>
          <p:spPr>
            <a:xfrm>
              <a:off x="5587934" y="1664088"/>
              <a:ext cx="508200" cy="1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8"/>
          <p:cNvGrpSpPr/>
          <p:nvPr/>
        </p:nvGrpSpPr>
        <p:grpSpPr>
          <a:xfrm>
            <a:off x="3616375" y="2229821"/>
            <a:ext cx="2412175" cy="786975"/>
            <a:chOff x="3616375" y="2229821"/>
            <a:chExt cx="2412175" cy="786975"/>
          </a:xfrm>
        </p:grpSpPr>
        <p:pic>
          <p:nvPicPr>
            <p:cNvPr id="217" name="Google Shape;217;p28"/>
            <p:cNvPicPr preferRelativeResize="0"/>
            <p:nvPr/>
          </p:nvPicPr>
          <p:blipFill>
            <a:blip r:embed="rId5">
              <a:alphaModFix/>
            </a:blip>
            <a:stretch>
              <a:fillRect/>
            </a:stretch>
          </p:blipFill>
          <p:spPr>
            <a:xfrm>
              <a:off x="3616375" y="2229821"/>
              <a:ext cx="1911250" cy="786975"/>
            </a:xfrm>
            <a:prstGeom prst="rect">
              <a:avLst/>
            </a:prstGeom>
            <a:noFill/>
            <a:ln>
              <a:noFill/>
            </a:ln>
          </p:spPr>
        </p:pic>
        <p:sp>
          <p:nvSpPr>
            <p:cNvPr id="218" name="Google Shape;218;p28"/>
            <p:cNvSpPr/>
            <p:nvPr/>
          </p:nvSpPr>
          <p:spPr>
            <a:xfrm>
              <a:off x="5520350" y="2563459"/>
              <a:ext cx="508200" cy="1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24" name="Google Shape;224;p29"/>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25" name="Google Shape;225;p2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Universal Approximation Theorem</a:t>
            </a:r>
            <a:endParaRPr sz="2800"/>
          </a:p>
        </p:txBody>
      </p:sp>
      <p:sp>
        <p:nvSpPr>
          <p:cNvPr id="226" name="Google Shape;226;p29"/>
          <p:cNvSpPr txBox="1"/>
          <p:nvPr/>
        </p:nvSpPr>
        <p:spPr>
          <a:xfrm>
            <a:off x="311700" y="1152475"/>
            <a:ext cx="8520600" cy="3736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With enough capacity (hidden units), a shallow network can describe any continuous 1D function defined on a compact subset of the real line to arbitrary precision.</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To see this, consider that every time we add a hidden unit, we add another linear region to the function. As these regions become more numerous, they represent smaller sections of the function, which are increasingly well approximated by a line.</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The </a:t>
            </a:r>
            <a:r>
              <a:rPr b="1" lang="en" sz="1800">
                <a:solidFill>
                  <a:schemeClr val="dk2"/>
                </a:solidFill>
              </a:rPr>
              <a:t>universal approximation theorem</a:t>
            </a:r>
            <a:r>
              <a:rPr lang="en" sz="1800">
                <a:solidFill>
                  <a:schemeClr val="dk2"/>
                </a:solidFill>
              </a:rPr>
              <a:t> proves that for any continuous function, there exists a </a:t>
            </a:r>
            <a:r>
              <a:rPr i="1" lang="en" sz="1800">
                <a:solidFill>
                  <a:schemeClr val="dk2"/>
                </a:solidFill>
              </a:rPr>
              <a:t>shallow</a:t>
            </a:r>
            <a:r>
              <a:rPr lang="en" sz="1800">
                <a:solidFill>
                  <a:schemeClr val="dk2"/>
                </a:solidFill>
              </a:rPr>
              <a:t> network that can approximate this function to </a:t>
            </a:r>
            <a:r>
              <a:rPr lang="en" sz="1800">
                <a:solidFill>
                  <a:srgbClr val="FF0000"/>
                </a:solidFill>
              </a:rPr>
              <a:t>any specified precision</a:t>
            </a:r>
            <a:r>
              <a:rPr lang="en" sz="1800">
                <a:solidFill>
                  <a:schemeClr val="dk2"/>
                </a:solidFill>
              </a:rPr>
              <a:t>.</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A graph of a function&#10;&#10;Description automatically generated" id="231" name="Google Shape;231;p30"/>
          <p:cNvPicPr preferRelativeResize="0"/>
          <p:nvPr/>
        </p:nvPicPr>
        <p:blipFill rotWithShape="1">
          <a:blip r:embed="rId3">
            <a:alphaModFix/>
          </a:blip>
          <a:srcRect b="0" l="0" r="0" t="0"/>
          <a:stretch/>
        </p:blipFill>
        <p:spPr>
          <a:xfrm>
            <a:off x="1204062" y="1067500"/>
            <a:ext cx="6735874" cy="3784402"/>
          </a:xfrm>
          <a:prstGeom prst="rect">
            <a:avLst/>
          </a:prstGeom>
          <a:noFill/>
          <a:ln>
            <a:noFill/>
          </a:ln>
        </p:spPr>
      </p:pic>
      <p:sp>
        <p:nvSpPr>
          <p:cNvPr id="232" name="Google Shape;232;p3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33" name="Google Shape;233;p30"/>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234" name="Google Shape;234;p3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Universal Approximation Theorem</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A diagram of a network structure&#10;&#10;Description automatically generated" id="239" name="Google Shape;239;p31"/>
          <p:cNvPicPr preferRelativeResize="0"/>
          <p:nvPr/>
        </p:nvPicPr>
        <p:blipFill rotWithShape="1">
          <a:blip r:embed="rId3">
            <a:alphaModFix/>
          </a:blip>
          <a:srcRect b="0" l="0" r="0" t="0"/>
          <a:stretch/>
        </p:blipFill>
        <p:spPr>
          <a:xfrm>
            <a:off x="896025" y="1068078"/>
            <a:ext cx="7429352" cy="3714650"/>
          </a:xfrm>
          <a:prstGeom prst="rect">
            <a:avLst/>
          </a:prstGeom>
          <a:noFill/>
          <a:ln>
            <a:noFill/>
          </a:ln>
        </p:spPr>
      </p:pic>
      <p:sp>
        <p:nvSpPr>
          <p:cNvPr id="240" name="Google Shape;240;p3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sp>
        <p:nvSpPr>
          <p:cNvPr id="241" name="Google Shape;241;p3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Multivariate Outputs</a:t>
            </a:r>
            <a:endParaRPr sz="2800"/>
          </a:p>
        </p:txBody>
      </p:sp>
      <p:pic>
        <p:nvPicPr>
          <p:cNvPr id="242" name="Google Shape;242;p31"/>
          <p:cNvPicPr preferRelativeResize="0"/>
          <p:nvPr/>
        </p:nvPicPr>
        <p:blipFill>
          <a:blip r:embed="rId4">
            <a:alphaModFix/>
          </a:blip>
          <a:stretch>
            <a:fillRect/>
          </a:stretch>
        </p:blipFill>
        <p:spPr>
          <a:xfrm>
            <a:off x="394887" y="3452725"/>
            <a:ext cx="8354225" cy="1200600"/>
          </a:xfrm>
          <a:prstGeom prst="rect">
            <a:avLst/>
          </a:prstGeom>
          <a:noFill/>
          <a:ln>
            <a:noFill/>
          </a:ln>
        </p:spPr>
      </p:pic>
      <p:pic>
        <p:nvPicPr>
          <p:cNvPr id="243" name="Google Shape;243;p31"/>
          <p:cNvPicPr preferRelativeResize="0"/>
          <p:nvPr/>
        </p:nvPicPr>
        <p:blipFill rotWithShape="1">
          <a:blip r:embed="rId5">
            <a:alphaModFix/>
          </a:blip>
          <a:srcRect b="41879" l="32269" r="31663" t="42143"/>
          <a:stretch/>
        </p:blipFill>
        <p:spPr>
          <a:xfrm>
            <a:off x="7466750" y="4618150"/>
            <a:ext cx="1677248" cy="525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Shallow Neural Networks</a:t>
            </a:r>
            <a:br>
              <a:rPr lang="en" sz="4000"/>
            </a:br>
            <a:r>
              <a:rPr lang="en" sz="1100"/>
              <a:t>(Chapter 3)</a:t>
            </a:r>
            <a:endParaRPr sz="1100"/>
          </a:p>
        </p:txBody>
      </p:sp>
      <p:pic>
        <p:nvPicPr>
          <p:cNvPr id="62" name="Google Shape;62;p1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49" name="Google Shape;249;p32"/>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50" name="Google Shape;250;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Multivariate Inputs</a:t>
            </a:r>
            <a:endParaRPr sz="2800"/>
          </a:p>
        </p:txBody>
      </p:sp>
      <p:pic>
        <p:nvPicPr>
          <p:cNvPr descr="A diagram of a circle with arrows and a circle with a circle and a circle with arrows&#10;&#10;Description automatically generated" id="251" name="Google Shape;251;p32"/>
          <p:cNvPicPr preferRelativeResize="0"/>
          <p:nvPr/>
        </p:nvPicPr>
        <p:blipFill rotWithShape="1">
          <a:blip r:embed="rId4">
            <a:alphaModFix/>
          </a:blip>
          <a:srcRect b="0" l="0" r="0" t="0"/>
          <a:stretch/>
        </p:blipFill>
        <p:spPr>
          <a:xfrm>
            <a:off x="103387" y="1501237"/>
            <a:ext cx="8937222" cy="214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2"/>
              </a:buClr>
              <a:buSzPts val="1200"/>
              <a:buChar char="●"/>
            </a:pPr>
            <a:r>
              <a:rPr lang="en" sz="1200">
                <a:solidFill>
                  <a:schemeClr val="dk2"/>
                </a:solidFill>
              </a:rPr>
              <a:t>Processing in network with two inputs </a:t>
            </a:r>
            <a:r>
              <a:rPr b="1" lang="en" sz="1200">
                <a:solidFill>
                  <a:schemeClr val="dk2"/>
                </a:solidFill>
              </a:rPr>
              <a:t>x</a:t>
            </a:r>
            <a:r>
              <a:rPr lang="en" sz="1200">
                <a:solidFill>
                  <a:schemeClr val="dk2"/>
                </a:solidFill>
              </a:rPr>
              <a:t> = [x</a:t>
            </a:r>
            <a:r>
              <a:rPr baseline="-25000" lang="en" sz="1200">
                <a:solidFill>
                  <a:schemeClr val="dk2"/>
                </a:solidFill>
              </a:rPr>
              <a:t>1</a:t>
            </a:r>
            <a:r>
              <a:rPr lang="en" sz="1200">
                <a:solidFill>
                  <a:schemeClr val="dk2"/>
                </a:solidFill>
              </a:rPr>
              <a:t>, x</a:t>
            </a:r>
            <a:r>
              <a:rPr baseline="-25000" lang="en" sz="1200">
                <a:solidFill>
                  <a:schemeClr val="dk2"/>
                </a:solidFill>
              </a:rPr>
              <a:t>2</a:t>
            </a:r>
            <a:r>
              <a:rPr lang="en" sz="1200">
                <a:solidFill>
                  <a:schemeClr val="dk2"/>
                </a:solidFill>
              </a:rPr>
              <a:t>]</a:t>
            </a:r>
            <a:r>
              <a:rPr baseline="30000" lang="en" sz="1200">
                <a:solidFill>
                  <a:schemeClr val="dk2"/>
                </a:solidFill>
              </a:rPr>
              <a:t>T</a:t>
            </a:r>
            <a:r>
              <a:rPr lang="en" sz="1200">
                <a:solidFill>
                  <a:schemeClr val="dk2"/>
                </a:solidFill>
              </a:rPr>
              <a:t>, three hidden units h</a:t>
            </a:r>
            <a:r>
              <a:rPr baseline="-25000" lang="en" sz="1200">
                <a:solidFill>
                  <a:schemeClr val="dk2"/>
                </a:solidFill>
              </a:rPr>
              <a:t>1</a:t>
            </a:r>
            <a:r>
              <a:rPr lang="en" sz="1200">
                <a:solidFill>
                  <a:schemeClr val="dk2"/>
                </a:solidFill>
              </a:rPr>
              <a:t>, h</a:t>
            </a:r>
            <a:r>
              <a:rPr baseline="-25000" lang="en" sz="1200">
                <a:solidFill>
                  <a:schemeClr val="dk2"/>
                </a:solidFill>
              </a:rPr>
              <a:t>2</a:t>
            </a:r>
            <a:r>
              <a:rPr lang="en" sz="1200">
                <a:solidFill>
                  <a:schemeClr val="dk2"/>
                </a:solidFill>
              </a:rPr>
              <a:t>, h</a:t>
            </a:r>
            <a:r>
              <a:rPr baseline="-25000" lang="en" sz="1200">
                <a:solidFill>
                  <a:schemeClr val="dk2"/>
                </a:solidFill>
              </a:rPr>
              <a:t>3</a:t>
            </a:r>
            <a:r>
              <a:rPr lang="en" sz="1200">
                <a:solidFill>
                  <a:schemeClr val="dk2"/>
                </a:solidFill>
              </a:rPr>
              <a:t>, and one output y.</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The input to each hidden unit is a linear function of the two inputs, which corresponds to an oriented plane. Brightness indicates function output.</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For example, in panel (a), the brightness represents θ</a:t>
            </a:r>
            <a:r>
              <a:rPr baseline="-25000" lang="en" sz="1200">
                <a:solidFill>
                  <a:schemeClr val="dk2"/>
                </a:solidFill>
              </a:rPr>
              <a:t>10</a:t>
            </a:r>
            <a:r>
              <a:rPr lang="en" sz="1200">
                <a:solidFill>
                  <a:schemeClr val="dk2"/>
                </a:solidFill>
              </a:rPr>
              <a:t> + θ</a:t>
            </a:r>
            <a:r>
              <a:rPr baseline="-25000" lang="en" sz="1200">
                <a:solidFill>
                  <a:schemeClr val="dk2"/>
                </a:solidFill>
              </a:rPr>
              <a:t>11</a:t>
            </a:r>
            <a:r>
              <a:rPr lang="en" sz="1200">
                <a:solidFill>
                  <a:schemeClr val="dk2"/>
                </a:solidFill>
              </a:rPr>
              <a:t>x</a:t>
            </a:r>
            <a:r>
              <a:rPr baseline="-25000" lang="en" sz="1200">
                <a:solidFill>
                  <a:schemeClr val="dk2"/>
                </a:solidFill>
              </a:rPr>
              <a:t>1</a:t>
            </a:r>
            <a:r>
              <a:rPr lang="en" sz="1200">
                <a:solidFill>
                  <a:schemeClr val="dk2"/>
                </a:solidFill>
              </a:rPr>
              <a:t> + θ</a:t>
            </a:r>
            <a:r>
              <a:rPr baseline="-25000" lang="en" sz="1200">
                <a:solidFill>
                  <a:schemeClr val="dk2"/>
                </a:solidFill>
              </a:rPr>
              <a:t>12</a:t>
            </a:r>
            <a:r>
              <a:rPr lang="en" sz="1200">
                <a:solidFill>
                  <a:schemeClr val="dk2"/>
                </a:solidFill>
              </a:rPr>
              <a:t>x</a:t>
            </a:r>
            <a:r>
              <a:rPr baseline="-25000" lang="en" sz="1200">
                <a:solidFill>
                  <a:schemeClr val="dk2"/>
                </a:solidFill>
              </a:rPr>
              <a:t>2</a:t>
            </a:r>
            <a:r>
              <a:rPr lang="en" sz="1200">
                <a:solidFill>
                  <a:schemeClr val="dk2"/>
                </a:solidFill>
              </a:rPr>
              <a:t>. Thin lines are contours.</a:t>
            </a:r>
            <a:endParaRPr sz="1200">
              <a:solidFill>
                <a:schemeClr val="dk2"/>
              </a:solidFill>
            </a:endParaRPr>
          </a:p>
        </p:txBody>
      </p:sp>
      <p:sp>
        <p:nvSpPr>
          <p:cNvPr id="257" name="Google Shape;257;p3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58" name="Google Shape;258;p33"/>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59" name="Google Shape;259;p3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What happens when we add inputs and outputs?</a:t>
            </a:r>
            <a:endParaRPr sz="2800"/>
          </a:p>
        </p:txBody>
      </p:sp>
      <p:pic>
        <p:nvPicPr>
          <p:cNvPr descr="A screenshot of a graph&#10;&#10;Description automatically generated" id="260" name="Google Shape;260;p33"/>
          <p:cNvPicPr preferRelativeResize="0"/>
          <p:nvPr/>
        </p:nvPicPr>
        <p:blipFill rotWithShape="1">
          <a:blip r:embed="rId4">
            <a:alphaModFix/>
          </a:blip>
          <a:srcRect b="79595" l="0" r="0" t="0"/>
          <a:stretch/>
        </p:blipFill>
        <p:spPr>
          <a:xfrm>
            <a:off x="983350" y="2331663"/>
            <a:ext cx="7177301" cy="22400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Each plane is clipped by the ReLU activation function</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Cyan lines are equivalent to “joints” in the 1-D case</a:t>
            </a:r>
            <a:endParaRPr sz="1800">
              <a:solidFill>
                <a:schemeClr val="dk2"/>
              </a:solidFill>
            </a:endParaRPr>
          </a:p>
        </p:txBody>
      </p:sp>
      <p:sp>
        <p:nvSpPr>
          <p:cNvPr id="266" name="Google Shape;266;p3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67" name="Google Shape;267;p3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68" name="Google Shape;268;p3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What happens when we add inputs and outputs?</a:t>
            </a:r>
            <a:endParaRPr sz="2800"/>
          </a:p>
        </p:txBody>
      </p:sp>
      <p:pic>
        <p:nvPicPr>
          <p:cNvPr descr="A screenshot of a graph&#10;&#10;Description automatically generated" id="269" name="Google Shape;269;p34"/>
          <p:cNvPicPr preferRelativeResize="0"/>
          <p:nvPr/>
        </p:nvPicPr>
        <p:blipFill rotWithShape="1">
          <a:blip r:embed="rId4">
            <a:alphaModFix/>
          </a:blip>
          <a:srcRect b="59780" l="0" r="0" t="20177"/>
          <a:stretch/>
        </p:blipFill>
        <p:spPr>
          <a:xfrm>
            <a:off x="987552" y="2328672"/>
            <a:ext cx="7178039" cy="22086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nvSpPr>
        <p:spPr>
          <a:xfrm>
            <a:off x="311700" y="1152475"/>
            <a:ext cx="8520600" cy="7170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The clipped planes are then weighted</a:t>
            </a:r>
            <a:endParaRPr sz="1800">
              <a:solidFill>
                <a:schemeClr val="dk2"/>
              </a:solidFill>
            </a:endParaRPr>
          </a:p>
        </p:txBody>
      </p:sp>
      <p:sp>
        <p:nvSpPr>
          <p:cNvPr id="275" name="Google Shape;275;p3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76" name="Google Shape;276;p3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77" name="Google Shape;277;p3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What happens when we add inputs and outputs?</a:t>
            </a:r>
            <a:endParaRPr sz="2800"/>
          </a:p>
        </p:txBody>
      </p:sp>
      <p:sp>
        <p:nvSpPr>
          <p:cNvPr id="278" name="Google Shape;278;p35"/>
          <p:cNvSpPr/>
          <p:nvPr/>
        </p:nvSpPr>
        <p:spPr>
          <a:xfrm>
            <a:off x="3308400" y="4618150"/>
            <a:ext cx="508200" cy="1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35"/>
          <p:cNvGrpSpPr/>
          <p:nvPr/>
        </p:nvGrpSpPr>
        <p:grpSpPr>
          <a:xfrm>
            <a:off x="987552" y="2328672"/>
            <a:ext cx="7178039" cy="2677078"/>
            <a:chOff x="987552" y="2328672"/>
            <a:chExt cx="7178039" cy="2677078"/>
          </a:xfrm>
        </p:grpSpPr>
        <p:pic>
          <p:nvPicPr>
            <p:cNvPr descr="A screenshot of a graph&#10;&#10;Description automatically generated" id="280" name="Google Shape;280;p35"/>
            <p:cNvPicPr preferRelativeResize="0"/>
            <p:nvPr/>
          </p:nvPicPr>
          <p:blipFill rotWithShape="1">
            <a:blip r:embed="rId4">
              <a:alphaModFix/>
            </a:blip>
            <a:srcRect b="37526" l="0" r="0" t="40087"/>
            <a:stretch/>
          </p:blipFill>
          <p:spPr>
            <a:xfrm>
              <a:off x="987552" y="2328672"/>
              <a:ext cx="7178039" cy="2457101"/>
            </a:xfrm>
            <a:prstGeom prst="rect">
              <a:avLst/>
            </a:prstGeom>
            <a:noFill/>
            <a:ln>
              <a:noFill/>
            </a:ln>
          </p:spPr>
        </p:pic>
        <p:sp>
          <p:nvSpPr>
            <p:cNvPr id="281" name="Google Shape;281;p35"/>
            <p:cNvSpPr/>
            <p:nvPr/>
          </p:nvSpPr>
          <p:spPr>
            <a:xfrm>
              <a:off x="3486657" y="4618150"/>
              <a:ext cx="2472600" cy="38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87" name="Google Shape;287;p36"/>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88" name="Google Shape;288;p3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Summing up (pun again intended 👀)…</a:t>
            </a:r>
            <a:endParaRPr sz="2800"/>
          </a:p>
        </p:txBody>
      </p:sp>
      <p:grpSp>
        <p:nvGrpSpPr>
          <p:cNvPr id="289" name="Google Shape;289;p36"/>
          <p:cNvGrpSpPr/>
          <p:nvPr/>
        </p:nvGrpSpPr>
        <p:grpSpPr>
          <a:xfrm>
            <a:off x="585766" y="1091700"/>
            <a:ext cx="7972463" cy="3870873"/>
            <a:chOff x="979532" y="1091700"/>
            <a:chExt cx="7466950" cy="3621023"/>
          </a:xfrm>
        </p:grpSpPr>
        <p:pic>
          <p:nvPicPr>
            <p:cNvPr descr="A screenshot of a graph&#10;&#10;Description automatically generated" id="290" name="Google Shape;290;p36"/>
            <p:cNvPicPr preferRelativeResize="0"/>
            <p:nvPr/>
          </p:nvPicPr>
          <p:blipFill rotWithShape="1">
            <a:blip r:embed="rId4">
              <a:alphaModFix/>
            </a:blip>
            <a:srcRect b="0" l="0" r="0" t="60648"/>
            <a:stretch/>
          </p:blipFill>
          <p:spPr>
            <a:xfrm>
              <a:off x="1694875" y="1249250"/>
              <a:ext cx="5754250" cy="3463473"/>
            </a:xfrm>
            <a:prstGeom prst="rect">
              <a:avLst/>
            </a:prstGeom>
            <a:noFill/>
            <a:ln>
              <a:noFill/>
            </a:ln>
          </p:spPr>
        </p:pic>
        <p:sp>
          <p:nvSpPr>
            <p:cNvPr id="291" name="Google Shape;291;p36"/>
            <p:cNvSpPr/>
            <p:nvPr/>
          </p:nvSpPr>
          <p:spPr>
            <a:xfrm>
              <a:off x="979532" y="1154700"/>
              <a:ext cx="2472600" cy="38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5973882" y="1091700"/>
              <a:ext cx="2472600" cy="38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298" name="Google Shape;298;p3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299" name="Google Shape;29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Hidden Units vs. Convex Piece-wise Linear Regions</a:t>
            </a:r>
            <a:endParaRPr sz="2800"/>
          </a:p>
        </p:txBody>
      </p:sp>
      <p:sp>
        <p:nvSpPr>
          <p:cNvPr id="300" name="Google Shape;300;p37"/>
          <p:cNvSpPr txBox="1"/>
          <p:nvPr/>
        </p:nvSpPr>
        <p:spPr>
          <a:xfrm>
            <a:off x="311700" y="1152475"/>
            <a:ext cx="8520600" cy="37362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Clr>
                <a:schemeClr val="dk2"/>
              </a:buClr>
              <a:buSzPct val="100000"/>
              <a:buChar char="●"/>
            </a:pPr>
            <a:r>
              <a:rPr lang="en" sz="1800">
                <a:solidFill>
                  <a:schemeClr val="dk2"/>
                </a:solidFill>
              </a:rPr>
              <a:t>Each hidden unit defines a hyperplane that delineates the part of space where this unit is active from the Shallow network regions where it is not (cyan lines in d–f above).</a:t>
            </a:r>
            <a:endParaRPr sz="1800">
              <a:solidFill>
                <a:schemeClr val="dk2"/>
              </a:solidFill>
            </a:endParaRPr>
          </a:p>
          <a:p>
            <a:pPr indent="-334327" lvl="0" marL="457200" rtl="0" algn="l">
              <a:lnSpc>
                <a:spcPct val="150000"/>
              </a:lnSpc>
              <a:spcBef>
                <a:spcPts val="0"/>
              </a:spcBef>
              <a:spcAft>
                <a:spcPts val="0"/>
              </a:spcAft>
              <a:buClr>
                <a:schemeClr val="dk2"/>
              </a:buClr>
              <a:buSzPct val="100000"/>
              <a:buChar char="●"/>
            </a:pPr>
            <a:r>
              <a:rPr lang="en" sz="1800">
                <a:solidFill>
                  <a:schemeClr val="dk2"/>
                </a:solidFill>
              </a:rPr>
              <a:t>If we had the same number of hidden units as input dimensions D</a:t>
            </a:r>
            <a:r>
              <a:rPr baseline="-25000" lang="en" sz="1800">
                <a:solidFill>
                  <a:schemeClr val="dk2"/>
                </a:solidFill>
              </a:rPr>
              <a:t>i</a:t>
            </a:r>
            <a:r>
              <a:rPr lang="en" sz="1800">
                <a:solidFill>
                  <a:schemeClr val="dk2"/>
                </a:solidFill>
              </a:rPr>
              <a:t>, we could align each hyperplane with one of the coordinate axes.</a:t>
            </a:r>
            <a:endParaRPr sz="1800">
              <a:solidFill>
                <a:schemeClr val="dk2"/>
              </a:solidFill>
            </a:endParaRPr>
          </a:p>
          <a:p>
            <a:pPr indent="-310832" lvl="1" marL="914400" rtl="0" algn="l">
              <a:lnSpc>
                <a:spcPct val="150000"/>
              </a:lnSpc>
              <a:spcBef>
                <a:spcPts val="0"/>
              </a:spcBef>
              <a:spcAft>
                <a:spcPts val="0"/>
              </a:spcAft>
              <a:buClr>
                <a:schemeClr val="dk2"/>
              </a:buClr>
              <a:buSzPct val="77777"/>
              <a:buChar char="○"/>
            </a:pPr>
            <a:r>
              <a:rPr lang="en" sz="1800">
                <a:solidFill>
                  <a:schemeClr val="dk2"/>
                </a:solidFill>
              </a:rPr>
              <a:t>For two input dimensions, this would divide the space into four quadrants.</a:t>
            </a:r>
            <a:endParaRPr sz="1800">
              <a:solidFill>
                <a:schemeClr val="dk2"/>
              </a:solidFill>
            </a:endParaRPr>
          </a:p>
          <a:p>
            <a:pPr indent="-310832" lvl="1" marL="914400" rtl="0" algn="l">
              <a:lnSpc>
                <a:spcPct val="150000"/>
              </a:lnSpc>
              <a:spcBef>
                <a:spcPts val="0"/>
              </a:spcBef>
              <a:spcAft>
                <a:spcPts val="0"/>
              </a:spcAft>
              <a:buClr>
                <a:schemeClr val="dk2"/>
              </a:buClr>
              <a:buSzPct val="77777"/>
              <a:buChar char="○"/>
            </a:pPr>
            <a:r>
              <a:rPr lang="en" sz="1800">
                <a:solidFill>
                  <a:schemeClr val="dk2"/>
                </a:solidFill>
              </a:rPr>
              <a:t>For three dimensions, this would create eight octants, and</a:t>
            </a:r>
            <a:endParaRPr sz="1800">
              <a:solidFill>
                <a:schemeClr val="dk2"/>
              </a:solidFill>
            </a:endParaRPr>
          </a:p>
          <a:p>
            <a:pPr indent="-310832" lvl="1" marL="914400" rtl="0" algn="l">
              <a:lnSpc>
                <a:spcPct val="150000"/>
              </a:lnSpc>
              <a:spcBef>
                <a:spcPts val="0"/>
              </a:spcBef>
              <a:spcAft>
                <a:spcPts val="0"/>
              </a:spcAft>
              <a:buClr>
                <a:schemeClr val="dk2"/>
              </a:buClr>
              <a:buSzPct val="77777"/>
              <a:buChar char="○"/>
            </a:pPr>
            <a:r>
              <a:rPr lang="en" sz="1800">
                <a:solidFill>
                  <a:schemeClr val="dk2"/>
                </a:solidFill>
              </a:rPr>
              <a:t>for D</a:t>
            </a:r>
            <a:r>
              <a:rPr baseline="-25000" lang="en" sz="1800">
                <a:solidFill>
                  <a:schemeClr val="dk2"/>
                </a:solidFill>
              </a:rPr>
              <a:t>i</a:t>
            </a:r>
            <a:r>
              <a:rPr lang="en" sz="1800">
                <a:solidFill>
                  <a:schemeClr val="dk2"/>
                </a:solidFill>
              </a:rPr>
              <a:t> dimensions, this would create 2^D</a:t>
            </a:r>
            <a:r>
              <a:rPr baseline="-25000" lang="en" sz="1800">
                <a:solidFill>
                  <a:schemeClr val="dk2"/>
                </a:solidFill>
              </a:rPr>
              <a:t>i</a:t>
            </a:r>
            <a:r>
              <a:rPr lang="en" sz="1800">
                <a:solidFill>
                  <a:schemeClr val="dk2"/>
                </a:solidFill>
              </a:rPr>
              <a:t> orthants.</a:t>
            </a:r>
            <a:endParaRPr sz="1800">
              <a:solidFill>
                <a:schemeClr val="dk2"/>
              </a:solidFill>
            </a:endParaRPr>
          </a:p>
          <a:p>
            <a:pPr indent="-334327" lvl="0" marL="457200" rtl="0" algn="l">
              <a:lnSpc>
                <a:spcPct val="150000"/>
              </a:lnSpc>
              <a:spcBef>
                <a:spcPts val="0"/>
              </a:spcBef>
              <a:spcAft>
                <a:spcPts val="0"/>
              </a:spcAft>
              <a:buClr>
                <a:schemeClr val="dk2"/>
              </a:buClr>
              <a:buSzPct val="100000"/>
              <a:buChar char="●"/>
            </a:pPr>
            <a:r>
              <a:rPr lang="en" sz="1800">
                <a:solidFill>
                  <a:schemeClr val="dk2"/>
                </a:solidFill>
              </a:rPr>
              <a:t>Shallow neural networks usually have more hidden units than input dimensions, so they typically create more than 2^D</a:t>
            </a:r>
            <a:r>
              <a:rPr baseline="-25000" lang="en" sz="1800">
                <a:solidFill>
                  <a:schemeClr val="dk2"/>
                </a:solidFill>
              </a:rPr>
              <a:t>i </a:t>
            </a:r>
            <a:r>
              <a:rPr lang="en" sz="1800">
                <a:solidFill>
                  <a:schemeClr val="dk2"/>
                </a:solidFill>
              </a:rPr>
              <a:t>linear regions.</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A diagram of a line and a cross&#10;&#10;Description automatically generated" id="305" name="Google Shape;305;p38"/>
          <p:cNvPicPr preferRelativeResize="0"/>
          <p:nvPr/>
        </p:nvPicPr>
        <p:blipFill rotWithShape="1">
          <a:blip r:embed="rId3">
            <a:alphaModFix/>
          </a:blip>
          <a:srcRect b="0" l="0" r="0" t="0"/>
          <a:stretch/>
        </p:blipFill>
        <p:spPr>
          <a:xfrm>
            <a:off x="1494536" y="1222050"/>
            <a:ext cx="6154924" cy="3616751"/>
          </a:xfrm>
          <a:prstGeom prst="rect">
            <a:avLst/>
          </a:prstGeom>
          <a:noFill/>
          <a:ln>
            <a:noFill/>
          </a:ln>
        </p:spPr>
      </p:pic>
      <p:sp>
        <p:nvSpPr>
          <p:cNvPr id="306" name="Google Shape;306;p3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07" name="Google Shape;307;p38"/>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308" name="Google Shape;308;p3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Hidden Units vs. Convex Piece-wise Linear Regions</a:t>
            </a: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A graph of a number of regions&#10;&#10;Description automatically generated" id="313" name="Google Shape;313;p39"/>
          <p:cNvPicPr preferRelativeResize="0"/>
          <p:nvPr/>
        </p:nvPicPr>
        <p:blipFill rotWithShape="1">
          <a:blip r:embed="rId3">
            <a:alphaModFix/>
          </a:blip>
          <a:srcRect b="0" l="0" r="0" t="0"/>
          <a:stretch/>
        </p:blipFill>
        <p:spPr>
          <a:xfrm>
            <a:off x="1465787" y="1230250"/>
            <a:ext cx="6212428" cy="3725002"/>
          </a:xfrm>
          <a:prstGeom prst="rect">
            <a:avLst/>
          </a:prstGeom>
          <a:noFill/>
          <a:ln>
            <a:noFill/>
          </a:ln>
        </p:spPr>
      </p:pic>
      <p:sp>
        <p:nvSpPr>
          <p:cNvPr id="314" name="Google Shape;314;p3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15" name="Google Shape;315;p39"/>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316" name="Google Shape;316;p3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Hidden Units vs. Convex Piece-wise Linear Regions</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22" name="Google Shape;322;p40"/>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23" name="Google Shape;323;p4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Number of Hidden Layers</a:t>
            </a:r>
            <a:endParaRPr sz="2800"/>
          </a:p>
        </p:txBody>
      </p:sp>
      <p:sp>
        <p:nvSpPr>
          <p:cNvPr id="324" name="Google Shape;324;p40"/>
          <p:cNvSpPr txBox="1"/>
          <p:nvPr/>
        </p:nvSpPr>
        <p:spPr>
          <a:xfrm>
            <a:off x="190950" y="2340900"/>
            <a:ext cx="876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https://colab.research.google.com/drive/1Y9_tCB73A4h5O77QQhPSG0AlJU-I3hDQ</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30" name="Google Shape;330;p41"/>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31" name="Google Shape;331;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Shallow Networks: The Most General Case</a:t>
            </a:r>
            <a:endParaRPr sz="2800"/>
          </a:p>
        </p:txBody>
      </p:sp>
      <p:sp>
        <p:nvSpPr>
          <p:cNvPr id="332" name="Google Shape;332;p41"/>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We now define a general equation for a shallow neural network </a:t>
            </a:r>
            <a:r>
              <a:rPr b="1" lang="en" sz="1800">
                <a:solidFill>
                  <a:schemeClr val="dk2"/>
                </a:solidFill>
              </a:rPr>
              <a:t>y</a:t>
            </a:r>
            <a:r>
              <a:rPr lang="en" sz="1800">
                <a:solidFill>
                  <a:schemeClr val="dk2"/>
                </a:solidFill>
              </a:rPr>
              <a:t> =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a:t>
            </a:r>
            <a:endParaRPr sz="1800">
              <a:solidFill>
                <a:schemeClr val="dk2"/>
              </a:solidFill>
            </a:endParaRPr>
          </a:p>
          <a:p>
            <a:pPr indent="-317500" lvl="1" marL="914400" rtl="0" algn="l">
              <a:lnSpc>
                <a:spcPct val="150000"/>
              </a:lnSpc>
              <a:spcBef>
                <a:spcPts val="0"/>
              </a:spcBef>
              <a:spcAft>
                <a:spcPts val="0"/>
              </a:spcAft>
              <a:buClr>
                <a:schemeClr val="dk2"/>
              </a:buClr>
              <a:buSzPts val="1400"/>
              <a:buChar char="○"/>
            </a:pPr>
            <a:r>
              <a:rPr b="1" lang="en" sz="1800">
                <a:solidFill>
                  <a:schemeClr val="dk2"/>
                </a:solidFill>
              </a:rPr>
              <a:t>x</a:t>
            </a:r>
            <a:r>
              <a:rPr lang="en" sz="1800">
                <a:solidFill>
                  <a:schemeClr val="dk2"/>
                </a:solidFill>
              </a:rPr>
              <a:t> ∈ ℝ^D</a:t>
            </a:r>
            <a:r>
              <a:rPr baseline="-25000" lang="en" sz="1800">
                <a:solidFill>
                  <a:schemeClr val="dk2"/>
                </a:solidFill>
              </a:rPr>
              <a:t>i</a:t>
            </a:r>
            <a:r>
              <a:rPr lang="en" sz="1800">
                <a:solidFill>
                  <a:schemeClr val="dk2"/>
                </a:solidFill>
              </a:rPr>
              <a:t> to a multi-dimensional output </a:t>
            </a:r>
            <a:r>
              <a:rPr b="1" lang="en" sz="1800">
                <a:solidFill>
                  <a:schemeClr val="dk2"/>
                </a:solidFill>
              </a:rPr>
              <a:t>y</a:t>
            </a:r>
            <a:r>
              <a:rPr lang="en" sz="1800">
                <a:solidFill>
                  <a:schemeClr val="dk2"/>
                </a:solidFill>
              </a:rPr>
              <a:t> ∈</a:t>
            </a:r>
            <a:r>
              <a:rPr lang="en" sz="1800">
                <a:solidFill>
                  <a:schemeClr val="dk2"/>
                </a:solidFill>
              </a:rPr>
              <a:t> ℝ</a:t>
            </a:r>
            <a:r>
              <a:rPr lang="en" sz="1800">
                <a:solidFill>
                  <a:schemeClr val="dk2"/>
                </a:solidFill>
              </a:rPr>
              <a:t>^D</a:t>
            </a:r>
            <a:r>
              <a:rPr baseline="-25000" lang="en" sz="1800">
                <a:solidFill>
                  <a:schemeClr val="dk2"/>
                </a:solidFill>
              </a:rPr>
              <a:t>o</a:t>
            </a:r>
            <a:r>
              <a:rPr lang="en" sz="1800">
                <a:solidFill>
                  <a:schemeClr val="dk2"/>
                </a:solidFill>
              </a:rPr>
              <a:t>, </a:t>
            </a:r>
            <a:r>
              <a:rPr b="1" lang="en" sz="1800">
                <a:solidFill>
                  <a:schemeClr val="dk2"/>
                </a:solidFill>
              </a:rPr>
              <a:t>h</a:t>
            </a:r>
            <a:r>
              <a:rPr lang="en" sz="1800">
                <a:solidFill>
                  <a:schemeClr val="dk2"/>
                </a:solidFill>
              </a:rPr>
              <a:t> ∈ ℝ</a:t>
            </a:r>
            <a:r>
              <a:rPr baseline="30000" lang="en" sz="1800">
                <a:solidFill>
                  <a:schemeClr val="dk2"/>
                </a:solidFill>
              </a:rPr>
              <a:t>D</a:t>
            </a:r>
            <a:br>
              <a:rPr lang="en" sz="1800">
                <a:solidFill>
                  <a:schemeClr val="dk2"/>
                </a:solidFill>
              </a:rPr>
            </a:br>
            <a:br>
              <a:rPr lang="en" sz="1800">
                <a:solidFill>
                  <a:schemeClr val="dk2"/>
                </a:solidFill>
              </a:rPr>
            </a:b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Combined linearly to create the output:</a:t>
            </a:r>
            <a:endParaRPr sz="1800">
              <a:solidFill>
                <a:schemeClr val="dk2"/>
              </a:solidFill>
            </a:endParaRPr>
          </a:p>
        </p:txBody>
      </p:sp>
      <p:pic>
        <p:nvPicPr>
          <p:cNvPr id="333" name="Google Shape;333;p41"/>
          <p:cNvPicPr preferRelativeResize="0"/>
          <p:nvPr/>
        </p:nvPicPr>
        <p:blipFill>
          <a:blip r:embed="rId4">
            <a:alphaModFix/>
          </a:blip>
          <a:stretch>
            <a:fillRect/>
          </a:stretch>
        </p:blipFill>
        <p:spPr>
          <a:xfrm>
            <a:off x="3400287" y="2008998"/>
            <a:ext cx="2343425" cy="817050"/>
          </a:xfrm>
          <a:prstGeom prst="rect">
            <a:avLst/>
          </a:prstGeom>
          <a:noFill/>
          <a:ln>
            <a:noFill/>
          </a:ln>
        </p:spPr>
      </p:pic>
      <p:pic>
        <p:nvPicPr>
          <p:cNvPr id="334" name="Google Shape;334;p41"/>
          <p:cNvPicPr preferRelativeResize="0"/>
          <p:nvPr/>
        </p:nvPicPr>
        <p:blipFill rotWithShape="1">
          <a:blip r:embed="rId5">
            <a:alphaModFix/>
          </a:blip>
          <a:srcRect b="0" l="0" r="1922" t="0"/>
          <a:stretch/>
        </p:blipFill>
        <p:spPr>
          <a:xfrm>
            <a:off x="3436795" y="3309450"/>
            <a:ext cx="2270403" cy="817050"/>
          </a:xfrm>
          <a:prstGeom prst="rect">
            <a:avLst/>
          </a:prstGeom>
          <a:noFill/>
          <a:ln>
            <a:noFill/>
          </a:ln>
        </p:spPr>
      </p:pic>
      <p:pic>
        <p:nvPicPr>
          <p:cNvPr descr="A diagram of a work&#10;&#10;Description automatically generated" id="335" name="Google Shape;335;p41"/>
          <p:cNvPicPr preferRelativeResize="0"/>
          <p:nvPr/>
        </p:nvPicPr>
        <p:blipFill rotWithShape="1">
          <a:blip r:embed="rId6">
            <a:alphaModFix/>
          </a:blip>
          <a:srcRect b="3947" l="916" r="48455" t="6734"/>
          <a:stretch/>
        </p:blipFill>
        <p:spPr>
          <a:xfrm>
            <a:off x="0" y="3721925"/>
            <a:ext cx="3265521" cy="1421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68" name="Google Shape;68;p1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69" name="Google Shape;69;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Introduction to Shallow Neural Networks</a:t>
            </a:r>
            <a:endParaRPr sz="2800"/>
          </a:p>
        </p:txBody>
      </p:sp>
      <p:sp>
        <p:nvSpPr>
          <p:cNvPr id="70" name="Google Shape;70;p15"/>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595959"/>
              </a:buClr>
              <a:buSzPts val="1800"/>
              <a:buChar char="●"/>
            </a:pPr>
            <a:r>
              <a:rPr lang="en" sz="1800">
                <a:solidFill>
                  <a:schemeClr val="dk2"/>
                </a:solidFill>
              </a:rPr>
              <a:t>Shallow neural networks are functions </a:t>
            </a:r>
            <a:r>
              <a:rPr b="1" lang="en" sz="1800">
                <a:solidFill>
                  <a:schemeClr val="dk2"/>
                </a:solidFill>
              </a:rPr>
              <a:t>y</a:t>
            </a:r>
            <a:r>
              <a:rPr lang="en" sz="1800">
                <a:solidFill>
                  <a:schemeClr val="dk2"/>
                </a:solidFill>
              </a:rPr>
              <a:t> =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with parameters </a:t>
            </a:r>
            <a:r>
              <a:rPr b="1" lang="en" sz="1800">
                <a:solidFill>
                  <a:schemeClr val="dk2"/>
                </a:solidFill>
              </a:rPr>
              <a:t>ϕ</a:t>
            </a:r>
            <a:r>
              <a:rPr lang="en" sz="1800">
                <a:solidFill>
                  <a:schemeClr val="dk2"/>
                </a:solidFill>
              </a:rPr>
              <a:t> that map multivariate inputs </a:t>
            </a:r>
            <a:r>
              <a:rPr b="1" lang="en" sz="1800">
                <a:solidFill>
                  <a:schemeClr val="dk2"/>
                </a:solidFill>
              </a:rPr>
              <a:t>x</a:t>
            </a:r>
            <a:r>
              <a:rPr lang="en" sz="1800">
                <a:solidFill>
                  <a:schemeClr val="dk2"/>
                </a:solidFill>
              </a:rPr>
              <a:t> to multivariate outputs </a:t>
            </a:r>
            <a:r>
              <a:rPr b="1" lang="en" sz="1800">
                <a:solidFill>
                  <a:schemeClr val="dk2"/>
                </a:solidFill>
              </a:rPr>
              <a:t>y</a:t>
            </a:r>
            <a:r>
              <a:rPr lang="en" sz="1800">
                <a:solidFill>
                  <a:schemeClr val="dk2"/>
                </a:solidFill>
              </a:rPr>
              <a:t>.</a:t>
            </a:r>
            <a:endParaRPr sz="1800">
              <a:solidFill>
                <a:schemeClr val="dk2"/>
              </a:solidFill>
            </a:endParaRPr>
          </a:p>
          <a:p>
            <a:pPr indent="-342900" lvl="0" marL="457200" rtl="0" algn="l">
              <a:lnSpc>
                <a:spcPct val="150000"/>
              </a:lnSpc>
              <a:spcBef>
                <a:spcPts val="0"/>
              </a:spcBef>
              <a:spcAft>
                <a:spcPts val="0"/>
              </a:spcAft>
              <a:buClr>
                <a:srgbClr val="595959"/>
              </a:buClr>
              <a:buSzPts val="1800"/>
              <a:buChar char="●"/>
            </a:pPr>
            <a:r>
              <a:rPr lang="en" sz="1800">
                <a:solidFill>
                  <a:schemeClr val="dk2"/>
                </a:solidFill>
              </a:rPr>
              <a:t>We introduce the main ideas using an example network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that maps a scalar input </a:t>
            </a:r>
            <a:r>
              <a:rPr b="1" lang="en" sz="1800">
                <a:solidFill>
                  <a:schemeClr val="dk2"/>
                </a:solidFill>
              </a:rPr>
              <a:t>x</a:t>
            </a:r>
            <a:r>
              <a:rPr lang="en" sz="1800">
                <a:solidFill>
                  <a:schemeClr val="dk2"/>
                </a:solidFill>
              </a:rPr>
              <a:t> to a scalar output </a:t>
            </a:r>
            <a:r>
              <a:rPr b="1" lang="en" sz="1800">
                <a:solidFill>
                  <a:schemeClr val="dk2"/>
                </a:solidFill>
              </a:rPr>
              <a:t>y</a:t>
            </a:r>
            <a:r>
              <a:rPr lang="en" sz="1800">
                <a:solidFill>
                  <a:schemeClr val="dk2"/>
                </a:solidFill>
              </a:rPr>
              <a:t> and has ten parameters</a:t>
            </a:r>
            <a:br>
              <a:rPr lang="en" sz="1800">
                <a:solidFill>
                  <a:schemeClr val="dk2"/>
                </a:solidFill>
              </a:rPr>
            </a:br>
            <a:r>
              <a:rPr b="1" lang="en" sz="1800">
                <a:solidFill>
                  <a:schemeClr val="dk2"/>
                </a:solidFill>
              </a:rPr>
              <a:t>ϕ</a:t>
            </a:r>
            <a:r>
              <a:rPr lang="en" sz="1800">
                <a:solidFill>
                  <a:schemeClr val="dk2"/>
                </a:solidFill>
              </a:rPr>
              <a:t> = {ϕ</a:t>
            </a:r>
            <a:r>
              <a:rPr baseline="-25000" lang="en" sz="1800">
                <a:solidFill>
                  <a:schemeClr val="dk2"/>
                </a:solidFill>
              </a:rPr>
              <a:t>0</a:t>
            </a:r>
            <a:r>
              <a:rPr lang="en" sz="1800">
                <a:solidFill>
                  <a:schemeClr val="dk2"/>
                </a:solidFill>
              </a:rPr>
              <a:t>, ϕ</a:t>
            </a:r>
            <a:r>
              <a:rPr baseline="-25000" lang="en" sz="1800">
                <a:solidFill>
                  <a:schemeClr val="dk2"/>
                </a:solidFill>
              </a:rPr>
              <a:t>1</a:t>
            </a:r>
            <a:r>
              <a:rPr lang="en" sz="1800">
                <a:solidFill>
                  <a:schemeClr val="dk2"/>
                </a:solidFill>
              </a:rPr>
              <a:t>, ϕ</a:t>
            </a:r>
            <a:r>
              <a:rPr baseline="-25000" lang="en" sz="1800">
                <a:solidFill>
                  <a:schemeClr val="dk2"/>
                </a:solidFill>
              </a:rPr>
              <a:t>2</a:t>
            </a:r>
            <a:r>
              <a:rPr lang="en" sz="1800">
                <a:solidFill>
                  <a:schemeClr val="dk2"/>
                </a:solidFill>
              </a:rPr>
              <a:t>, ϕ</a:t>
            </a:r>
            <a:r>
              <a:rPr baseline="-25000" lang="en" sz="1800">
                <a:solidFill>
                  <a:schemeClr val="dk2"/>
                </a:solidFill>
              </a:rPr>
              <a:t>3</a:t>
            </a:r>
            <a:r>
              <a:rPr lang="en" sz="1800">
                <a:solidFill>
                  <a:schemeClr val="dk2"/>
                </a:solidFill>
              </a:rPr>
              <a:t>, θ</a:t>
            </a:r>
            <a:r>
              <a:rPr baseline="-25000" lang="en" sz="1800">
                <a:solidFill>
                  <a:schemeClr val="dk2"/>
                </a:solidFill>
              </a:rPr>
              <a:t>10</a:t>
            </a:r>
            <a:r>
              <a:rPr lang="en" sz="1800">
                <a:solidFill>
                  <a:schemeClr val="dk2"/>
                </a:solidFill>
              </a:rPr>
              <a:t>, θ</a:t>
            </a:r>
            <a:r>
              <a:rPr baseline="-25000" lang="en" sz="1800">
                <a:solidFill>
                  <a:schemeClr val="dk2"/>
                </a:solidFill>
              </a:rPr>
              <a:t>11</a:t>
            </a:r>
            <a:r>
              <a:rPr lang="en" sz="1800">
                <a:solidFill>
                  <a:schemeClr val="dk2"/>
                </a:solidFill>
              </a:rPr>
              <a:t>, θ</a:t>
            </a:r>
            <a:r>
              <a:rPr baseline="-25000" lang="en" sz="1800">
                <a:solidFill>
                  <a:schemeClr val="dk2"/>
                </a:solidFill>
              </a:rPr>
              <a:t>20</a:t>
            </a:r>
            <a:r>
              <a:rPr lang="en" sz="1800">
                <a:solidFill>
                  <a:schemeClr val="dk2"/>
                </a:solidFill>
              </a:rPr>
              <a:t>, θ</a:t>
            </a:r>
            <a:r>
              <a:rPr baseline="-25000" lang="en" sz="1800">
                <a:solidFill>
                  <a:schemeClr val="dk2"/>
                </a:solidFill>
              </a:rPr>
              <a:t>21</a:t>
            </a:r>
            <a:r>
              <a:rPr lang="en" sz="1800">
                <a:solidFill>
                  <a:schemeClr val="dk2"/>
                </a:solidFill>
              </a:rPr>
              <a:t>, θ</a:t>
            </a:r>
            <a:r>
              <a:rPr baseline="-25000" lang="en" sz="1800">
                <a:solidFill>
                  <a:schemeClr val="dk2"/>
                </a:solidFill>
              </a:rPr>
              <a:t>30</a:t>
            </a:r>
            <a:r>
              <a:rPr lang="en" sz="1800">
                <a:solidFill>
                  <a:schemeClr val="dk2"/>
                </a:solidFill>
              </a:rPr>
              <a:t>, θ</a:t>
            </a:r>
            <a:r>
              <a:rPr baseline="-25000" lang="en" sz="1800">
                <a:solidFill>
                  <a:schemeClr val="dk2"/>
                </a:solidFill>
              </a:rPr>
              <a:t>31</a:t>
            </a:r>
            <a:r>
              <a:rPr lang="en" sz="1800">
                <a:solidFill>
                  <a:schemeClr val="dk2"/>
                </a:solidFill>
              </a:rPr>
              <a:t>}:</a:t>
            </a:r>
            <a:endParaRPr sz="1800">
              <a:solidFill>
                <a:schemeClr val="dk2"/>
              </a:solidFill>
            </a:endParaRPr>
          </a:p>
        </p:txBody>
      </p:sp>
      <p:pic>
        <p:nvPicPr>
          <p:cNvPr id="71" name="Google Shape;71;p15"/>
          <p:cNvPicPr preferRelativeResize="0"/>
          <p:nvPr/>
        </p:nvPicPr>
        <p:blipFill>
          <a:blip r:embed="rId4">
            <a:alphaModFix/>
          </a:blip>
          <a:stretch>
            <a:fillRect/>
          </a:stretch>
        </p:blipFill>
        <p:spPr>
          <a:xfrm>
            <a:off x="703663" y="3600476"/>
            <a:ext cx="7736673" cy="815975"/>
          </a:xfrm>
          <a:prstGeom prst="rect">
            <a:avLst/>
          </a:prstGeom>
          <a:noFill/>
          <a:ln>
            <a:noFill/>
          </a:ln>
        </p:spPr>
      </p:pic>
      <p:sp>
        <p:nvSpPr>
          <p:cNvPr id="72" name="Google Shape;72;p15"/>
          <p:cNvSpPr/>
          <p:nvPr/>
        </p:nvSpPr>
        <p:spPr>
          <a:xfrm>
            <a:off x="2616158" y="3953475"/>
            <a:ext cx="1487700" cy="4764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766183" y="3953475"/>
            <a:ext cx="1487700" cy="476400"/>
          </a:xfrm>
          <a:prstGeom prst="roundRect">
            <a:avLst>
              <a:gd fmla="val 16667" name="adj"/>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6916208" y="3953475"/>
            <a:ext cx="1487700" cy="4764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A diagram of a network&#10;&#10;Description automatically generated" id="340" name="Google Shape;340;p42"/>
          <p:cNvPicPr preferRelativeResize="0"/>
          <p:nvPr/>
        </p:nvPicPr>
        <p:blipFill rotWithShape="1">
          <a:blip r:embed="rId3">
            <a:alphaModFix/>
          </a:blip>
          <a:srcRect b="0" l="0" r="0" t="0"/>
          <a:stretch/>
        </p:blipFill>
        <p:spPr>
          <a:xfrm>
            <a:off x="1641275" y="1017725"/>
            <a:ext cx="5861448" cy="4028598"/>
          </a:xfrm>
          <a:prstGeom prst="rect">
            <a:avLst/>
          </a:prstGeom>
          <a:noFill/>
          <a:ln>
            <a:noFill/>
          </a:ln>
        </p:spPr>
      </p:pic>
      <p:sp>
        <p:nvSpPr>
          <p:cNvPr id="341" name="Google Shape;341;p4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42" name="Google Shape;342;p42"/>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343" name="Google Shape;343;p4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Terminology</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49" name="Google Shape;349;p43"/>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50" name="Google Shape;350;p4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Activation Function (or Nonlinearities)</a:t>
            </a:r>
            <a:endParaRPr sz="2800"/>
          </a:p>
        </p:txBody>
      </p:sp>
      <p:pic>
        <p:nvPicPr>
          <p:cNvPr descr="A graph of a function&#10;&#10;Description automatically generated" id="351" name="Google Shape;351;p43"/>
          <p:cNvPicPr preferRelativeResize="0"/>
          <p:nvPr/>
        </p:nvPicPr>
        <p:blipFill rotWithShape="1">
          <a:blip r:embed="rId4">
            <a:alphaModFix/>
          </a:blip>
          <a:srcRect b="0" l="0" r="0" t="0"/>
          <a:stretch/>
        </p:blipFill>
        <p:spPr>
          <a:xfrm>
            <a:off x="1921550" y="1017724"/>
            <a:ext cx="5300899" cy="412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57" name="Google Shape;357;p4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58" name="Google Shape;358;p4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Activation Functions (or nonlinearities)</a:t>
            </a:r>
            <a:endParaRPr sz="2800"/>
          </a:p>
        </p:txBody>
      </p:sp>
      <p:sp>
        <p:nvSpPr>
          <p:cNvPr id="359" name="Google Shape;359;p44"/>
          <p:cNvSpPr txBox="1"/>
          <p:nvPr/>
        </p:nvSpPr>
        <p:spPr>
          <a:xfrm>
            <a:off x="190950" y="2340900"/>
            <a:ext cx="876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https://colab.research.google.com/drive/1QPn1q5AKXnw3eKDDK1xLBS2rI9zodgs5</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Deep</a:t>
            </a:r>
            <a:r>
              <a:rPr lang="en" sz="4000"/>
              <a:t> Neural Networks</a:t>
            </a:r>
            <a:br>
              <a:rPr lang="en" sz="4000"/>
            </a:br>
            <a:r>
              <a:rPr lang="en" sz="1100"/>
              <a:t>(Chapter 4)</a:t>
            </a:r>
            <a:endParaRPr sz="1100"/>
          </a:p>
        </p:txBody>
      </p:sp>
      <p:pic>
        <p:nvPicPr>
          <p:cNvPr id="365" name="Google Shape;365;p4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6"/>
          <p:cNvPicPr preferRelativeResize="0"/>
          <p:nvPr/>
        </p:nvPicPr>
        <p:blipFill rotWithShape="1">
          <a:blip r:embed="rId3">
            <a:alphaModFix/>
          </a:blip>
          <a:srcRect b="26313" l="0" r="0" t="0"/>
          <a:stretch/>
        </p:blipFill>
        <p:spPr>
          <a:xfrm>
            <a:off x="5177976" y="1226998"/>
            <a:ext cx="3576110" cy="3507452"/>
          </a:xfrm>
          <a:prstGeom prst="rect">
            <a:avLst/>
          </a:prstGeom>
          <a:noFill/>
          <a:ln>
            <a:noFill/>
          </a:ln>
        </p:spPr>
      </p:pic>
      <p:sp>
        <p:nvSpPr>
          <p:cNvPr id="371" name="Google Shape;371;p4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72" name="Google Shape;372;p46"/>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373" name="Google Shape;373;p4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Deep Neural Networks as composition of 2 SNNs</a:t>
            </a:r>
            <a:endParaRPr sz="2800"/>
          </a:p>
        </p:txBody>
      </p:sp>
      <p:sp>
        <p:nvSpPr>
          <p:cNvPr id="374" name="Google Shape;374;p46"/>
          <p:cNvSpPr txBox="1"/>
          <p:nvPr/>
        </p:nvSpPr>
        <p:spPr>
          <a:xfrm>
            <a:off x="389913" y="1102125"/>
            <a:ext cx="4738500" cy="3757200"/>
          </a:xfrm>
          <a:prstGeom prst="rect">
            <a:avLst/>
          </a:prstGeom>
          <a:noFill/>
          <a:ln>
            <a:noFill/>
          </a:ln>
        </p:spPr>
        <p:txBody>
          <a:bodyPr anchorCtr="0" anchor="t" bIns="91425" lIns="91425" spcFirstLastPara="1" rIns="91425" wrap="square" tIns="91425">
            <a:spAutoFit/>
          </a:bodyPr>
          <a:lstStyle/>
          <a:p>
            <a:pPr indent="-295592" lvl="0" marL="457200" rtl="0" algn="l">
              <a:lnSpc>
                <a:spcPct val="150000"/>
              </a:lnSpc>
              <a:spcBef>
                <a:spcPts val="0"/>
              </a:spcBef>
              <a:spcAft>
                <a:spcPts val="0"/>
              </a:spcAft>
              <a:buClr>
                <a:schemeClr val="dk2"/>
              </a:buClr>
              <a:buSzPts val="1055"/>
              <a:buChar char="●"/>
            </a:pPr>
            <a:r>
              <a:rPr lang="en" sz="1055">
                <a:solidFill>
                  <a:schemeClr val="dk2"/>
                </a:solidFill>
              </a:rPr>
              <a:t>The output y of the first network constitutes the input to the second network.</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The first network maps inputs x ∈ [−1, 1] to outputs y ∈ [−1, 1] using a function comprised of three linear regions that are chosen so that they alternate the sign of their slope. Multiple inputs x (gray circles) now map to the same output y (cyan circle)</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The second network defines a function comprising three linear regions that takes y and returns y′ (i.e., the cyan circle is mapped to the brown circle).</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The combined effect of these two functions when composed is that (i) three different inputs x are mapped to any given value of y by the first network and (ii) are processed in the same way by the second network; the result is that the function defined by the second network in panel (c) is duplicated three times, variously flipped and rescaled according to the slope of the regions of panel (b).</a:t>
            </a:r>
            <a:endParaRPr sz="1055">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80" name="Google Shape;380;p4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81" name="Google Shape;381;p4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Effect on convex regions</a:t>
            </a:r>
            <a:endParaRPr sz="2800"/>
          </a:p>
        </p:txBody>
      </p:sp>
      <p:sp>
        <p:nvSpPr>
          <p:cNvPr id="382" name="Google Shape;382;p47"/>
          <p:cNvSpPr txBox="1"/>
          <p:nvPr/>
        </p:nvSpPr>
        <p:spPr>
          <a:xfrm>
            <a:off x="119388" y="1302138"/>
            <a:ext cx="4738500" cy="2539200"/>
          </a:xfrm>
          <a:prstGeom prst="rect">
            <a:avLst/>
          </a:prstGeom>
          <a:noFill/>
          <a:ln>
            <a:noFill/>
          </a:ln>
        </p:spPr>
        <p:txBody>
          <a:bodyPr anchorCtr="0" anchor="t" bIns="91425" lIns="91425" spcFirstLastPara="1" rIns="91425" wrap="square" tIns="91425">
            <a:spAutoFit/>
          </a:bodyPr>
          <a:lstStyle/>
          <a:p>
            <a:pPr indent="-295592" lvl="0" marL="457200" rtl="0" algn="l">
              <a:lnSpc>
                <a:spcPct val="150000"/>
              </a:lnSpc>
              <a:spcBef>
                <a:spcPts val="0"/>
              </a:spcBef>
              <a:spcAft>
                <a:spcPts val="0"/>
              </a:spcAft>
              <a:buClr>
                <a:schemeClr val="dk2"/>
              </a:buClr>
              <a:buSzPts val="1055"/>
              <a:buChar char="●"/>
            </a:pPr>
            <a:r>
              <a:rPr lang="en" sz="1055">
                <a:solidFill>
                  <a:schemeClr val="dk2"/>
                </a:solidFill>
              </a:rPr>
              <a:t>The first network has three hidden units and takes two inputs x</a:t>
            </a:r>
            <a:r>
              <a:rPr baseline="-25000" lang="en" sz="1055">
                <a:solidFill>
                  <a:schemeClr val="dk2"/>
                </a:solidFill>
              </a:rPr>
              <a:t>1</a:t>
            </a:r>
            <a:r>
              <a:rPr lang="en" sz="1055">
                <a:solidFill>
                  <a:schemeClr val="dk2"/>
                </a:solidFill>
              </a:rPr>
              <a:t> and x</a:t>
            </a:r>
            <a:r>
              <a:rPr baseline="-25000" lang="en" sz="1055">
                <a:solidFill>
                  <a:schemeClr val="dk2"/>
                </a:solidFill>
              </a:rPr>
              <a:t>2</a:t>
            </a:r>
            <a:r>
              <a:rPr lang="en" sz="1055">
                <a:solidFill>
                  <a:schemeClr val="dk2"/>
                </a:solidFill>
              </a:rPr>
              <a:t> and returns a scalar output y. This is passed into a second network with two hidden units to produce y′.</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The first network produces a function consisting of seven linear regions, one of which is flat.</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The second network defines a function comprising two linear regions in y ∈ [−1, 1].</a:t>
            </a:r>
            <a:endParaRPr sz="1055">
              <a:solidFill>
                <a:schemeClr val="dk2"/>
              </a:solidFill>
            </a:endParaRPr>
          </a:p>
          <a:p>
            <a:pPr indent="-295592" lvl="0" marL="457200" rtl="0" algn="l">
              <a:lnSpc>
                <a:spcPct val="150000"/>
              </a:lnSpc>
              <a:spcBef>
                <a:spcPts val="0"/>
              </a:spcBef>
              <a:spcAft>
                <a:spcPts val="0"/>
              </a:spcAft>
              <a:buClr>
                <a:schemeClr val="dk2"/>
              </a:buClr>
              <a:buSzPts val="1055"/>
              <a:buChar char="●"/>
            </a:pPr>
            <a:r>
              <a:rPr lang="en" sz="1055">
                <a:solidFill>
                  <a:schemeClr val="dk2"/>
                </a:solidFill>
              </a:rPr>
              <a:t>When these networks are composed, each of the six non-flat regions from the first network is divided into two new regions by the second network to create a total of 13 linear regions.</a:t>
            </a:r>
            <a:endParaRPr sz="1055">
              <a:solidFill>
                <a:schemeClr val="dk2"/>
              </a:solidFill>
            </a:endParaRPr>
          </a:p>
        </p:txBody>
      </p:sp>
      <p:pic>
        <p:nvPicPr>
          <p:cNvPr descr="A diagram of a network&#10;&#10;Description automatically generated" id="383" name="Google Shape;383;p47"/>
          <p:cNvPicPr preferRelativeResize="0"/>
          <p:nvPr/>
        </p:nvPicPr>
        <p:blipFill rotWithShape="1">
          <a:blip r:embed="rId4">
            <a:alphaModFix/>
          </a:blip>
          <a:srcRect b="30410" l="0" r="0" t="0"/>
          <a:stretch/>
        </p:blipFill>
        <p:spPr>
          <a:xfrm>
            <a:off x="4857900" y="1358213"/>
            <a:ext cx="4166698" cy="2427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descr="A diagram of a diagram&#10;&#10;Description automatically generated" id="388" name="Google Shape;388;p48"/>
          <p:cNvPicPr preferRelativeResize="0"/>
          <p:nvPr/>
        </p:nvPicPr>
        <p:blipFill rotWithShape="1">
          <a:blip r:embed="rId3">
            <a:alphaModFix/>
          </a:blip>
          <a:srcRect b="0" l="0" r="0" t="0"/>
          <a:stretch/>
        </p:blipFill>
        <p:spPr>
          <a:xfrm>
            <a:off x="481156" y="517037"/>
            <a:ext cx="8181686" cy="4109426"/>
          </a:xfrm>
          <a:prstGeom prst="rect">
            <a:avLst/>
          </a:prstGeom>
          <a:noFill/>
          <a:ln>
            <a:noFill/>
          </a:ln>
        </p:spPr>
      </p:pic>
      <p:pic>
        <p:nvPicPr>
          <p:cNvPr id="389" name="Google Shape;389;p48"/>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395" name="Google Shape;395;p49"/>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396" name="Google Shape;396;p4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a:t>
            </a:r>
            <a:r>
              <a:rPr lang="en" sz="2800"/>
              <a:t>Composing networks</a:t>
            </a:r>
            <a:endParaRPr sz="2800"/>
          </a:p>
        </p:txBody>
      </p:sp>
      <p:sp>
        <p:nvSpPr>
          <p:cNvPr id="397" name="Google Shape;397;p49"/>
          <p:cNvSpPr txBox="1"/>
          <p:nvPr/>
        </p:nvSpPr>
        <p:spPr>
          <a:xfrm>
            <a:off x="95400" y="2470150"/>
            <a:ext cx="895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https://colab.research.google.com/drive/1wj-dM9bemlAGRJMViAOBWK0XrUSfW8va</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03" name="Google Shape;403;p50"/>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04" name="Google Shape;404;p5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Multi Layer Perceptron (MLP)</a:t>
            </a:r>
            <a:endParaRPr sz="2800"/>
          </a:p>
        </p:txBody>
      </p:sp>
      <p:pic>
        <p:nvPicPr>
          <p:cNvPr descr="A diagram of a network&#10;&#10;Description automatically generated" id="405" name="Google Shape;405;p50"/>
          <p:cNvPicPr preferRelativeResize="0"/>
          <p:nvPr/>
        </p:nvPicPr>
        <p:blipFill rotWithShape="1">
          <a:blip r:embed="rId4">
            <a:alphaModFix/>
          </a:blip>
          <a:srcRect b="0" l="0" r="0" t="0"/>
          <a:stretch/>
        </p:blipFill>
        <p:spPr>
          <a:xfrm>
            <a:off x="685800" y="1467199"/>
            <a:ext cx="7772401" cy="29711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11" name="Google Shape;411;p51"/>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12" name="Google Shape;412;p5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Exercise</a:t>
            </a:r>
            <a:endParaRPr sz="2800"/>
          </a:p>
        </p:txBody>
      </p:sp>
      <p:sp>
        <p:nvSpPr>
          <p:cNvPr id="413" name="Google Shape;413;p51"/>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Write the equation for (assume the nonlinearity/activation is ReLU)</a:t>
            </a:r>
            <a:endParaRPr sz="1800">
              <a:solidFill>
                <a:schemeClr val="dk2"/>
              </a:solidFill>
            </a:endParaRPr>
          </a:p>
        </p:txBody>
      </p:sp>
      <p:pic>
        <p:nvPicPr>
          <p:cNvPr descr="A diagram of a network&#10;&#10;Description automatically generated" id="414" name="Google Shape;414;p51"/>
          <p:cNvPicPr preferRelativeResize="0"/>
          <p:nvPr/>
        </p:nvPicPr>
        <p:blipFill rotWithShape="1">
          <a:blip r:embed="rId4">
            <a:alphaModFix/>
          </a:blip>
          <a:srcRect b="31072" l="0" r="0" t="0"/>
          <a:stretch/>
        </p:blipFill>
        <p:spPr>
          <a:xfrm>
            <a:off x="685800" y="1996600"/>
            <a:ext cx="7772401" cy="20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80" name="Google Shape;80;p16"/>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81" name="Google Shape;81;p1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Introduction to Shallow Neural Networks</a:t>
            </a:r>
            <a:endParaRPr sz="2800"/>
          </a:p>
        </p:txBody>
      </p:sp>
      <p:sp>
        <p:nvSpPr>
          <p:cNvPr id="82" name="Google Shape;82;p16"/>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595959"/>
              </a:buClr>
              <a:buSzPts val="1800"/>
              <a:buChar char="●"/>
            </a:pPr>
            <a:r>
              <a:rPr lang="en" sz="1800">
                <a:solidFill>
                  <a:schemeClr val="dk2"/>
                </a:solidFill>
              </a:rPr>
              <a:t>Shallow neural networks are functions </a:t>
            </a:r>
            <a:r>
              <a:rPr b="1" lang="en" sz="1800">
                <a:solidFill>
                  <a:schemeClr val="dk2"/>
                </a:solidFill>
              </a:rPr>
              <a:t>y</a:t>
            </a:r>
            <a:r>
              <a:rPr lang="en" sz="1800">
                <a:solidFill>
                  <a:schemeClr val="dk2"/>
                </a:solidFill>
              </a:rPr>
              <a:t> =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with parameters </a:t>
            </a:r>
            <a:r>
              <a:rPr b="1" lang="en" sz="1800">
                <a:solidFill>
                  <a:schemeClr val="dk2"/>
                </a:solidFill>
              </a:rPr>
              <a:t>ϕ</a:t>
            </a:r>
            <a:r>
              <a:rPr lang="en" sz="1800">
                <a:solidFill>
                  <a:schemeClr val="dk2"/>
                </a:solidFill>
              </a:rPr>
              <a:t> that map multivariate inputs </a:t>
            </a:r>
            <a:r>
              <a:rPr b="1" lang="en" sz="1800">
                <a:solidFill>
                  <a:schemeClr val="dk2"/>
                </a:solidFill>
              </a:rPr>
              <a:t>x</a:t>
            </a:r>
            <a:r>
              <a:rPr lang="en" sz="1800">
                <a:solidFill>
                  <a:schemeClr val="dk2"/>
                </a:solidFill>
              </a:rPr>
              <a:t> to multivariate outputs </a:t>
            </a:r>
            <a:r>
              <a:rPr b="1" lang="en" sz="1800">
                <a:solidFill>
                  <a:schemeClr val="dk2"/>
                </a:solidFill>
              </a:rPr>
              <a:t>y</a:t>
            </a:r>
            <a:r>
              <a:rPr lang="en" sz="1800">
                <a:solidFill>
                  <a:schemeClr val="dk2"/>
                </a:solidFill>
              </a:rPr>
              <a:t>.</a:t>
            </a:r>
            <a:endParaRPr sz="1800">
              <a:solidFill>
                <a:schemeClr val="dk2"/>
              </a:solidFill>
            </a:endParaRPr>
          </a:p>
          <a:p>
            <a:pPr indent="-342900" lvl="0" marL="457200" rtl="0" algn="l">
              <a:lnSpc>
                <a:spcPct val="150000"/>
              </a:lnSpc>
              <a:spcBef>
                <a:spcPts val="0"/>
              </a:spcBef>
              <a:spcAft>
                <a:spcPts val="0"/>
              </a:spcAft>
              <a:buClr>
                <a:srgbClr val="595959"/>
              </a:buClr>
              <a:buSzPts val="1800"/>
              <a:buChar char="●"/>
            </a:pPr>
            <a:r>
              <a:rPr lang="en" sz="1800">
                <a:solidFill>
                  <a:schemeClr val="dk2"/>
                </a:solidFill>
              </a:rPr>
              <a:t>We introduce the main ideas using an example network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that maps a scalar input </a:t>
            </a:r>
            <a:r>
              <a:rPr b="1" lang="en" sz="1800">
                <a:solidFill>
                  <a:schemeClr val="dk2"/>
                </a:solidFill>
              </a:rPr>
              <a:t>x</a:t>
            </a:r>
            <a:r>
              <a:rPr lang="en" sz="1800">
                <a:solidFill>
                  <a:schemeClr val="dk2"/>
                </a:solidFill>
              </a:rPr>
              <a:t> to a scalar output </a:t>
            </a:r>
            <a:r>
              <a:rPr b="1" lang="en" sz="1800">
                <a:solidFill>
                  <a:schemeClr val="dk2"/>
                </a:solidFill>
              </a:rPr>
              <a:t>y</a:t>
            </a:r>
            <a:r>
              <a:rPr lang="en" sz="1800">
                <a:solidFill>
                  <a:schemeClr val="dk2"/>
                </a:solidFill>
              </a:rPr>
              <a:t> and has ten parameters</a:t>
            </a:r>
            <a:br>
              <a:rPr lang="en" sz="1800">
                <a:solidFill>
                  <a:schemeClr val="dk2"/>
                </a:solidFill>
              </a:rPr>
            </a:br>
            <a:r>
              <a:rPr b="1" lang="en" sz="1800">
                <a:solidFill>
                  <a:schemeClr val="dk2"/>
                </a:solidFill>
              </a:rPr>
              <a:t>ϕ</a:t>
            </a:r>
            <a:r>
              <a:rPr lang="en" sz="1800">
                <a:solidFill>
                  <a:schemeClr val="dk2"/>
                </a:solidFill>
              </a:rPr>
              <a:t> = {ϕ</a:t>
            </a:r>
            <a:r>
              <a:rPr baseline="-25000" lang="en" sz="1800">
                <a:solidFill>
                  <a:schemeClr val="dk2"/>
                </a:solidFill>
              </a:rPr>
              <a:t>0</a:t>
            </a:r>
            <a:r>
              <a:rPr lang="en" sz="1800">
                <a:solidFill>
                  <a:schemeClr val="dk2"/>
                </a:solidFill>
              </a:rPr>
              <a:t>, ϕ</a:t>
            </a:r>
            <a:r>
              <a:rPr baseline="-25000" lang="en" sz="1800">
                <a:solidFill>
                  <a:schemeClr val="dk2"/>
                </a:solidFill>
              </a:rPr>
              <a:t>1</a:t>
            </a:r>
            <a:r>
              <a:rPr lang="en" sz="1800">
                <a:solidFill>
                  <a:schemeClr val="dk2"/>
                </a:solidFill>
              </a:rPr>
              <a:t>, ϕ</a:t>
            </a:r>
            <a:r>
              <a:rPr baseline="-25000" lang="en" sz="1800">
                <a:solidFill>
                  <a:schemeClr val="dk2"/>
                </a:solidFill>
              </a:rPr>
              <a:t>2</a:t>
            </a:r>
            <a:r>
              <a:rPr lang="en" sz="1800">
                <a:solidFill>
                  <a:schemeClr val="dk2"/>
                </a:solidFill>
              </a:rPr>
              <a:t>, ϕ</a:t>
            </a:r>
            <a:r>
              <a:rPr baseline="-25000" lang="en" sz="1800">
                <a:solidFill>
                  <a:schemeClr val="dk2"/>
                </a:solidFill>
              </a:rPr>
              <a:t>3</a:t>
            </a:r>
            <a:r>
              <a:rPr lang="en" sz="1800">
                <a:solidFill>
                  <a:schemeClr val="dk2"/>
                </a:solidFill>
              </a:rPr>
              <a:t>, θ</a:t>
            </a:r>
            <a:r>
              <a:rPr baseline="-25000" lang="en" sz="1800">
                <a:solidFill>
                  <a:schemeClr val="dk2"/>
                </a:solidFill>
              </a:rPr>
              <a:t>10</a:t>
            </a:r>
            <a:r>
              <a:rPr lang="en" sz="1800">
                <a:solidFill>
                  <a:schemeClr val="dk2"/>
                </a:solidFill>
              </a:rPr>
              <a:t>, θ</a:t>
            </a:r>
            <a:r>
              <a:rPr baseline="-25000" lang="en" sz="1800">
                <a:solidFill>
                  <a:schemeClr val="dk2"/>
                </a:solidFill>
              </a:rPr>
              <a:t>11</a:t>
            </a:r>
            <a:r>
              <a:rPr lang="en" sz="1800">
                <a:solidFill>
                  <a:schemeClr val="dk2"/>
                </a:solidFill>
              </a:rPr>
              <a:t>, θ</a:t>
            </a:r>
            <a:r>
              <a:rPr baseline="-25000" lang="en" sz="1800">
                <a:solidFill>
                  <a:schemeClr val="dk2"/>
                </a:solidFill>
              </a:rPr>
              <a:t>20</a:t>
            </a:r>
            <a:r>
              <a:rPr lang="en" sz="1800">
                <a:solidFill>
                  <a:schemeClr val="dk2"/>
                </a:solidFill>
              </a:rPr>
              <a:t>, θ</a:t>
            </a:r>
            <a:r>
              <a:rPr baseline="-25000" lang="en" sz="1800">
                <a:solidFill>
                  <a:schemeClr val="dk2"/>
                </a:solidFill>
              </a:rPr>
              <a:t>21</a:t>
            </a:r>
            <a:r>
              <a:rPr lang="en" sz="1800">
                <a:solidFill>
                  <a:schemeClr val="dk2"/>
                </a:solidFill>
              </a:rPr>
              <a:t>, θ</a:t>
            </a:r>
            <a:r>
              <a:rPr baseline="-25000" lang="en" sz="1800">
                <a:solidFill>
                  <a:schemeClr val="dk2"/>
                </a:solidFill>
              </a:rPr>
              <a:t>30</a:t>
            </a:r>
            <a:r>
              <a:rPr lang="en" sz="1800">
                <a:solidFill>
                  <a:schemeClr val="dk2"/>
                </a:solidFill>
              </a:rPr>
              <a:t>, θ</a:t>
            </a:r>
            <a:r>
              <a:rPr baseline="-25000" lang="en" sz="1800">
                <a:solidFill>
                  <a:schemeClr val="dk2"/>
                </a:solidFill>
              </a:rPr>
              <a:t>31</a:t>
            </a:r>
            <a:r>
              <a:rPr lang="en" sz="1800">
                <a:solidFill>
                  <a:schemeClr val="dk2"/>
                </a:solidFill>
              </a:rPr>
              <a:t>}:</a:t>
            </a:r>
            <a:endParaRPr sz="1800">
              <a:solidFill>
                <a:schemeClr val="dk2"/>
              </a:solidFill>
            </a:endParaRPr>
          </a:p>
        </p:txBody>
      </p:sp>
      <p:pic>
        <p:nvPicPr>
          <p:cNvPr id="83" name="Google Shape;83;p16"/>
          <p:cNvPicPr preferRelativeResize="0"/>
          <p:nvPr/>
        </p:nvPicPr>
        <p:blipFill>
          <a:blip r:embed="rId4">
            <a:alphaModFix/>
          </a:blip>
          <a:stretch>
            <a:fillRect/>
          </a:stretch>
        </p:blipFill>
        <p:spPr>
          <a:xfrm>
            <a:off x="703663" y="3600476"/>
            <a:ext cx="7736673" cy="815975"/>
          </a:xfrm>
          <a:prstGeom prst="rect">
            <a:avLst/>
          </a:prstGeom>
          <a:noFill/>
          <a:ln>
            <a:noFill/>
          </a:ln>
        </p:spPr>
      </p:pic>
      <p:sp>
        <p:nvSpPr>
          <p:cNvPr id="84" name="Google Shape;84;p16"/>
          <p:cNvSpPr/>
          <p:nvPr/>
        </p:nvSpPr>
        <p:spPr>
          <a:xfrm>
            <a:off x="2825100" y="4027725"/>
            <a:ext cx="1218300" cy="3510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4974167" y="4027725"/>
            <a:ext cx="1218300" cy="351000"/>
          </a:xfrm>
          <a:prstGeom prst="roundRect">
            <a:avLst>
              <a:gd fmla="val 16667" name="adj"/>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7123217" y="4027725"/>
            <a:ext cx="1218300" cy="351000"/>
          </a:xfrm>
          <a:prstGeom prst="roundRect">
            <a:avLst>
              <a:gd fmla="val 16667" name="adj"/>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6"/>
          <p:cNvGrpSpPr/>
          <p:nvPr/>
        </p:nvGrpSpPr>
        <p:grpSpPr>
          <a:xfrm>
            <a:off x="2581288" y="3309900"/>
            <a:ext cx="4481663" cy="1014425"/>
            <a:chOff x="2581288" y="3309900"/>
            <a:chExt cx="4481663" cy="1014425"/>
          </a:xfrm>
        </p:grpSpPr>
        <p:sp>
          <p:nvSpPr>
            <p:cNvPr id="88" name="Google Shape;88;p16"/>
            <p:cNvSpPr/>
            <p:nvPr/>
          </p:nvSpPr>
          <p:spPr>
            <a:xfrm>
              <a:off x="4592875" y="3309900"/>
              <a:ext cx="1980900" cy="61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activation func.</a:t>
              </a:r>
              <a:endParaRPr/>
            </a:p>
          </p:txBody>
        </p:sp>
        <p:cxnSp>
          <p:nvCxnSpPr>
            <p:cNvPr id="89" name="Google Shape;89;p16"/>
            <p:cNvCxnSpPr>
              <a:stCxn id="88" idx="1"/>
              <a:endCxn id="90" idx="0"/>
            </p:cNvCxnSpPr>
            <p:nvPr/>
          </p:nvCxnSpPr>
          <p:spPr>
            <a:xfrm flipH="1">
              <a:off x="2667175" y="3615000"/>
              <a:ext cx="1925700" cy="485400"/>
            </a:xfrm>
            <a:prstGeom prst="curvedConnector2">
              <a:avLst/>
            </a:prstGeom>
            <a:noFill/>
            <a:ln cap="flat" cmpd="sng" w="9525">
              <a:solidFill>
                <a:schemeClr val="dk2"/>
              </a:solidFill>
              <a:prstDash val="solid"/>
              <a:round/>
              <a:headEnd len="med" w="med" type="none"/>
              <a:tailEnd len="med" w="med" type="stealth"/>
            </a:ln>
          </p:spPr>
        </p:cxnSp>
        <p:cxnSp>
          <p:nvCxnSpPr>
            <p:cNvPr id="91" name="Google Shape;91;p16"/>
            <p:cNvCxnSpPr>
              <a:stCxn id="88" idx="3"/>
              <a:endCxn id="92" idx="0"/>
            </p:cNvCxnSpPr>
            <p:nvPr/>
          </p:nvCxnSpPr>
          <p:spPr>
            <a:xfrm>
              <a:off x="6573775" y="3615000"/>
              <a:ext cx="403500" cy="485400"/>
            </a:xfrm>
            <a:prstGeom prst="curvedConnector2">
              <a:avLst/>
            </a:prstGeom>
            <a:noFill/>
            <a:ln cap="flat" cmpd="sng" w="9525">
              <a:solidFill>
                <a:schemeClr val="dk2"/>
              </a:solidFill>
              <a:prstDash val="solid"/>
              <a:round/>
              <a:headEnd len="med" w="med" type="none"/>
              <a:tailEnd len="med" w="med" type="stealth"/>
            </a:ln>
          </p:spPr>
        </p:cxnSp>
        <p:cxnSp>
          <p:nvCxnSpPr>
            <p:cNvPr id="93" name="Google Shape;93;p16"/>
            <p:cNvCxnSpPr>
              <a:stCxn id="88" idx="2"/>
              <a:endCxn id="94" idx="0"/>
            </p:cNvCxnSpPr>
            <p:nvPr/>
          </p:nvCxnSpPr>
          <p:spPr>
            <a:xfrm rot="5400000">
              <a:off x="5116075" y="3633150"/>
              <a:ext cx="180300" cy="754200"/>
            </a:xfrm>
            <a:prstGeom prst="curvedConnector3">
              <a:avLst>
                <a:gd fmla="val 31392" name="adj1"/>
              </a:avLst>
            </a:prstGeom>
            <a:noFill/>
            <a:ln cap="flat" cmpd="sng" w="9525">
              <a:solidFill>
                <a:schemeClr val="dk2"/>
              </a:solidFill>
              <a:prstDash val="solid"/>
              <a:round/>
              <a:headEnd len="med" w="med" type="none"/>
              <a:tailEnd len="med" w="med" type="stealth"/>
            </a:ln>
          </p:spPr>
        </p:cxnSp>
        <p:sp>
          <p:nvSpPr>
            <p:cNvPr id="90" name="Google Shape;90;p16"/>
            <p:cNvSpPr/>
            <p:nvPr/>
          </p:nvSpPr>
          <p:spPr>
            <a:xfrm>
              <a:off x="2581288" y="4100525"/>
              <a:ext cx="171600" cy="22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4743463" y="4100525"/>
              <a:ext cx="171600" cy="22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6891350" y="4100525"/>
              <a:ext cx="171600" cy="22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20" name="Google Shape;420;p52"/>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21" name="Google Shape;421;p5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Solution</a:t>
            </a:r>
            <a:endParaRPr sz="2800"/>
          </a:p>
        </p:txBody>
      </p:sp>
      <p:sp>
        <p:nvSpPr>
          <p:cNvPr id="422" name="Google Shape;422;p52"/>
          <p:cNvSpPr txBox="1"/>
          <p:nvPr/>
        </p:nvSpPr>
        <p:spPr>
          <a:xfrm>
            <a:off x="311700" y="1152475"/>
            <a:ext cx="8520600" cy="373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First Layer</a:t>
            </a:r>
            <a:br>
              <a:rPr lang="en" sz="1800">
                <a:solidFill>
                  <a:schemeClr val="dk2"/>
                </a:solidFill>
              </a:rPr>
            </a:br>
            <a:br>
              <a:rPr lang="en" sz="1800">
                <a:solidFill>
                  <a:schemeClr val="dk2"/>
                </a:solidFill>
              </a:rPr>
            </a:br>
            <a:br>
              <a:rPr lang="en" sz="1800">
                <a:solidFill>
                  <a:schemeClr val="dk2"/>
                </a:solidFill>
              </a:rPr>
            </a:b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Second Layer</a:t>
            </a:r>
            <a:br>
              <a:rPr lang="en" sz="1800">
                <a:solidFill>
                  <a:schemeClr val="dk2"/>
                </a:solidFill>
              </a:rPr>
            </a:br>
            <a:br>
              <a:rPr lang="en" sz="1800">
                <a:solidFill>
                  <a:schemeClr val="dk2"/>
                </a:solidFill>
              </a:rPr>
            </a:br>
            <a:br>
              <a:rPr lang="en" sz="1800">
                <a:solidFill>
                  <a:schemeClr val="dk2"/>
                </a:solidFill>
              </a:rPr>
            </a:b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Output</a:t>
            </a:r>
            <a:endParaRPr sz="1800">
              <a:solidFill>
                <a:schemeClr val="dk2"/>
              </a:solidFill>
            </a:endParaRPr>
          </a:p>
        </p:txBody>
      </p:sp>
      <p:pic>
        <p:nvPicPr>
          <p:cNvPr id="423" name="Google Shape;423;p52"/>
          <p:cNvPicPr preferRelativeResize="0"/>
          <p:nvPr/>
        </p:nvPicPr>
        <p:blipFill>
          <a:blip r:embed="rId4">
            <a:alphaModFix/>
          </a:blip>
          <a:stretch>
            <a:fillRect/>
          </a:stretch>
        </p:blipFill>
        <p:spPr>
          <a:xfrm>
            <a:off x="3528664" y="1533375"/>
            <a:ext cx="2086655" cy="1038375"/>
          </a:xfrm>
          <a:prstGeom prst="rect">
            <a:avLst/>
          </a:prstGeom>
          <a:noFill/>
          <a:ln>
            <a:noFill/>
          </a:ln>
        </p:spPr>
      </p:pic>
      <p:pic>
        <p:nvPicPr>
          <p:cNvPr id="424" name="Google Shape;424;p52"/>
          <p:cNvPicPr preferRelativeResize="0"/>
          <p:nvPr/>
        </p:nvPicPr>
        <p:blipFill>
          <a:blip r:embed="rId5">
            <a:alphaModFix/>
          </a:blip>
          <a:stretch>
            <a:fillRect/>
          </a:stretch>
        </p:blipFill>
        <p:spPr>
          <a:xfrm>
            <a:off x="2590132" y="3192400"/>
            <a:ext cx="3963745" cy="1038363"/>
          </a:xfrm>
          <a:prstGeom prst="rect">
            <a:avLst/>
          </a:prstGeom>
          <a:noFill/>
          <a:ln>
            <a:noFill/>
          </a:ln>
        </p:spPr>
      </p:pic>
      <p:pic>
        <p:nvPicPr>
          <p:cNvPr id="425" name="Google Shape;425;p52"/>
          <p:cNvPicPr preferRelativeResize="0"/>
          <p:nvPr/>
        </p:nvPicPr>
        <p:blipFill>
          <a:blip r:embed="rId6">
            <a:alphaModFix/>
          </a:blip>
          <a:stretch>
            <a:fillRect/>
          </a:stretch>
        </p:blipFill>
        <p:spPr>
          <a:xfrm>
            <a:off x="3066662" y="4541950"/>
            <a:ext cx="3010675" cy="4344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31" name="Google Shape;431;p53"/>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grpSp>
        <p:nvGrpSpPr>
          <p:cNvPr id="432" name="Google Shape;432;p53"/>
          <p:cNvGrpSpPr/>
          <p:nvPr/>
        </p:nvGrpSpPr>
        <p:grpSpPr>
          <a:xfrm>
            <a:off x="1774440" y="51675"/>
            <a:ext cx="5595111" cy="5040125"/>
            <a:chOff x="1774440" y="51675"/>
            <a:chExt cx="5595111" cy="5040125"/>
          </a:xfrm>
        </p:grpSpPr>
        <p:pic>
          <p:nvPicPr>
            <p:cNvPr descr="A screenshot of a graph&#10;&#10;Description automatically generated" id="433" name="Google Shape;433;p53"/>
            <p:cNvPicPr preferRelativeResize="0"/>
            <p:nvPr/>
          </p:nvPicPr>
          <p:blipFill rotWithShape="1">
            <a:blip r:embed="rId4">
              <a:alphaModFix/>
            </a:blip>
            <a:srcRect b="36668" l="0" r="0" t="0"/>
            <a:stretch/>
          </p:blipFill>
          <p:spPr>
            <a:xfrm>
              <a:off x="1774440" y="51675"/>
              <a:ext cx="5595111" cy="5040125"/>
            </a:xfrm>
            <a:prstGeom prst="rect">
              <a:avLst/>
            </a:prstGeom>
            <a:noFill/>
            <a:ln>
              <a:noFill/>
            </a:ln>
          </p:spPr>
        </p:pic>
        <p:sp>
          <p:nvSpPr>
            <p:cNvPr id="434" name="Google Shape;434;p53"/>
            <p:cNvSpPr/>
            <p:nvPr/>
          </p:nvSpPr>
          <p:spPr>
            <a:xfrm>
              <a:off x="3619900" y="4910875"/>
              <a:ext cx="310200" cy="18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40" name="Google Shape;440;p5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41" name="Google Shape;441;p5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Summing up (ok, it’s a pun! 👀)…</a:t>
            </a:r>
            <a:endParaRPr sz="2800"/>
          </a:p>
        </p:txBody>
      </p:sp>
      <p:grpSp>
        <p:nvGrpSpPr>
          <p:cNvPr id="442" name="Google Shape;442;p54"/>
          <p:cNvGrpSpPr/>
          <p:nvPr/>
        </p:nvGrpSpPr>
        <p:grpSpPr>
          <a:xfrm>
            <a:off x="712149" y="1230690"/>
            <a:ext cx="7719705" cy="3799630"/>
            <a:chOff x="712149" y="1230690"/>
            <a:chExt cx="7719705" cy="3799630"/>
          </a:xfrm>
        </p:grpSpPr>
        <p:grpSp>
          <p:nvGrpSpPr>
            <p:cNvPr id="443" name="Google Shape;443;p54"/>
            <p:cNvGrpSpPr/>
            <p:nvPr/>
          </p:nvGrpSpPr>
          <p:grpSpPr>
            <a:xfrm>
              <a:off x="712149" y="1230690"/>
              <a:ext cx="7719705" cy="3799630"/>
              <a:chOff x="2326200" y="1207675"/>
              <a:chExt cx="4961250" cy="2152399"/>
            </a:xfrm>
          </p:grpSpPr>
          <p:pic>
            <p:nvPicPr>
              <p:cNvPr descr="A screenshot of a graph&#10;&#10;Description automatically generated" id="444" name="Google Shape;444;p54"/>
              <p:cNvPicPr preferRelativeResize="0"/>
              <p:nvPr/>
            </p:nvPicPr>
            <p:blipFill rotWithShape="1">
              <a:blip r:embed="rId4">
                <a:alphaModFix/>
              </a:blip>
              <a:srcRect b="15687" l="31053" r="30433" t="60985"/>
              <a:stretch/>
            </p:blipFill>
            <p:spPr>
              <a:xfrm>
                <a:off x="3342851" y="1207675"/>
                <a:ext cx="2498500" cy="2152399"/>
              </a:xfrm>
              <a:prstGeom prst="rect">
                <a:avLst/>
              </a:prstGeom>
              <a:noFill/>
              <a:ln>
                <a:noFill/>
              </a:ln>
            </p:spPr>
          </p:pic>
          <p:sp>
            <p:nvSpPr>
              <p:cNvPr id="445" name="Google Shape;445;p54"/>
              <p:cNvSpPr/>
              <p:nvPr/>
            </p:nvSpPr>
            <p:spPr>
              <a:xfrm>
                <a:off x="2326200" y="1207675"/>
                <a:ext cx="1774800" cy="2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4"/>
              <p:cNvSpPr/>
              <p:nvPr/>
            </p:nvSpPr>
            <p:spPr>
              <a:xfrm>
                <a:off x="6381450" y="1207675"/>
                <a:ext cx="906000" cy="18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54"/>
            <p:cNvSpPr/>
            <p:nvPr/>
          </p:nvSpPr>
          <p:spPr>
            <a:xfrm>
              <a:off x="3752075" y="1230700"/>
              <a:ext cx="1443000" cy="37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53" name="Google Shape;453;p5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54" name="Google Shape;454;p5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Vector Notation</a:t>
            </a:r>
            <a:endParaRPr sz="2800"/>
          </a:p>
        </p:txBody>
      </p:sp>
      <p:sp>
        <p:nvSpPr>
          <p:cNvPr id="455" name="Google Shape;455;p55"/>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First Layer</a:t>
            </a:r>
            <a:br>
              <a:rPr lang="en" sz="1800">
                <a:solidFill>
                  <a:schemeClr val="dk2"/>
                </a:solidFill>
              </a:rPr>
            </a:br>
            <a:br>
              <a:rPr lang="en" sz="1800">
                <a:solidFill>
                  <a:schemeClr val="dk2"/>
                </a:solidFill>
              </a:rPr>
            </a:b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Second Layer</a:t>
            </a:r>
            <a:br>
              <a:rPr lang="en" sz="1800">
                <a:solidFill>
                  <a:schemeClr val="dk2"/>
                </a:solidFill>
              </a:rPr>
            </a:br>
            <a:br>
              <a:rPr lang="en" sz="1800">
                <a:solidFill>
                  <a:schemeClr val="dk2"/>
                </a:solidFill>
              </a:rPr>
            </a:b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Output</a:t>
            </a:r>
            <a:endParaRPr sz="1800">
              <a:solidFill>
                <a:schemeClr val="dk2"/>
              </a:solidFill>
            </a:endParaRPr>
          </a:p>
        </p:txBody>
      </p:sp>
      <p:pic>
        <p:nvPicPr>
          <p:cNvPr id="456" name="Google Shape;456;p55"/>
          <p:cNvPicPr preferRelativeResize="0"/>
          <p:nvPr/>
        </p:nvPicPr>
        <p:blipFill>
          <a:blip r:embed="rId4">
            <a:alphaModFix/>
          </a:blip>
          <a:stretch>
            <a:fillRect/>
          </a:stretch>
        </p:blipFill>
        <p:spPr>
          <a:xfrm>
            <a:off x="3321416" y="1464650"/>
            <a:ext cx="2501175" cy="882750"/>
          </a:xfrm>
          <a:prstGeom prst="rect">
            <a:avLst/>
          </a:prstGeom>
          <a:noFill/>
          <a:ln>
            <a:noFill/>
          </a:ln>
        </p:spPr>
      </p:pic>
      <p:pic>
        <p:nvPicPr>
          <p:cNvPr id="457" name="Google Shape;457;p55"/>
          <p:cNvPicPr preferRelativeResize="0"/>
          <p:nvPr/>
        </p:nvPicPr>
        <p:blipFill>
          <a:blip r:embed="rId5">
            <a:alphaModFix/>
          </a:blip>
          <a:stretch>
            <a:fillRect/>
          </a:stretch>
        </p:blipFill>
        <p:spPr>
          <a:xfrm>
            <a:off x="2710050" y="2730817"/>
            <a:ext cx="3723900" cy="803345"/>
          </a:xfrm>
          <a:prstGeom prst="rect">
            <a:avLst/>
          </a:prstGeom>
          <a:noFill/>
          <a:ln>
            <a:noFill/>
          </a:ln>
        </p:spPr>
      </p:pic>
      <p:pic>
        <p:nvPicPr>
          <p:cNvPr id="458" name="Google Shape;458;p55"/>
          <p:cNvPicPr preferRelativeResize="0"/>
          <p:nvPr/>
        </p:nvPicPr>
        <p:blipFill>
          <a:blip r:embed="rId6">
            <a:alphaModFix/>
          </a:blip>
          <a:stretch>
            <a:fillRect/>
          </a:stretch>
        </p:blipFill>
        <p:spPr>
          <a:xfrm>
            <a:off x="3333147" y="4176075"/>
            <a:ext cx="2477705" cy="803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64" name="Google Shape;464;p56"/>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65" name="Google Shape;465;p5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Matrix</a:t>
            </a:r>
            <a:r>
              <a:rPr lang="en" sz="2800"/>
              <a:t> Notation</a:t>
            </a:r>
            <a:endParaRPr sz="2800"/>
          </a:p>
        </p:txBody>
      </p:sp>
      <p:grpSp>
        <p:nvGrpSpPr>
          <p:cNvPr id="466" name="Google Shape;466;p56"/>
          <p:cNvGrpSpPr/>
          <p:nvPr/>
        </p:nvGrpSpPr>
        <p:grpSpPr>
          <a:xfrm>
            <a:off x="1808400" y="1329963"/>
            <a:ext cx="5527175" cy="2483575"/>
            <a:chOff x="1808413" y="1677725"/>
            <a:chExt cx="5527175" cy="2483575"/>
          </a:xfrm>
        </p:grpSpPr>
        <p:pic>
          <p:nvPicPr>
            <p:cNvPr id="467" name="Google Shape;467;p56"/>
            <p:cNvPicPr preferRelativeResize="0"/>
            <p:nvPr/>
          </p:nvPicPr>
          <p:blipFill>
            <a:blip r:embed="rId4">
              <a:alphaModFix/>
            </a:blip>
            <a:stretch>
              <a:fillRect/>
            </a:stretch>
          </p:blipFill>
          <p:spPr>
            <a:xfrm>
              <a:off x="1808413" y="1677725"/>
              <a:ext cx="5527175" cy="2483575"/>
            </a:xfrm>
            <a:prstGeom prst="rect">
              <a:avLst/>
            </a:prstGeom>
            <a:noFill/>
            <a:ln>
              <a:noFill/>
            </a:ln>
          </p:spPr>
        </p:pic>
        <p:sp>
          <p:nvSpPr>
            <p:cNvPr id="468" name="Google Shape;468;p56"/>
            <p:cNvSpPr/>
            <p:nvPr/>
          </p:nvSpPr>
          <p:spPr>
            <a:xfrm>
              <a:off x="6523325" y="3774800"/>
              <a:ext cx="287400" cy="30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74" name="Google Shape;474;p5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75" name="Google Shape;475;p5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General Formulation and </a:t>
            </a:r>
            <a:r>
              <a:rPr lang="en" sz="2800"/>
              <a:t>Notation</a:t>
            </a:r>
            <a:endParaRPr sz="2800"/>
          </a:p>
        </p:txBody>
      </p:sp>
      <p:pic>
        <p:nvPicPr>
          <p:cNvPr id="476" name="Google Shape;476;p57"/>
          <p:cNvPicPr preferRelativeResize="0"/>
          <p:nvPr/>
        </p:nvPicPr>
        <p:blipFill>
          <a:blip r:embed="rId4">
            <a:alphaModFix/>
          </a:blip>
          <a:stretch>
            <a:fillRect/>
          </a:stretch>
        </p:blipFill>
        <p:spPr>
          <a:xfrm>
            <a:off x="2756940" y="1017725"/>
            <a:ext cx="3630123" cy="2280075"/>
          </a:xfrm>
          <a:prstGeom prst="rect">
            <a:avLst/>
          </a:prstGeom>
          <a:noFill/>
          <a:ln>
            <a:noFill/>
          </a:ln>
        </p:spPr>
      </p:pic>
      <p:sp>
        <p:nvSpPr>
          <p:cNvPr id="477" name="Google Shape;477;p57"/>
          <p:cNvSpPr/>
          <p:nvPr/>
        </p:nvSpPr>
        <p:spPr>
          <a:xfrm>
            <a:off x="5377438" y="3297788"/>
            <a:ext cx="287400" cy="30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txBox="1"/>
          <p:nvPr/>
        </p:nvSpPr>
        <p:spPr>
          <a:xfrm>
            <a:off x="255600" y="3297800"/>
            <a:ext cx="86328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The parameters </a:t>
            </a:r>
            <a:r>
              <a:rPr b="1" lang="en" sz="1600"/>
              <a:t>ϕ</a:t>
            </a:r>
            <a:r>
              <a:rPr lang="en" sz="1600"/>
              <a:t> of this model comprise all of these weight matrices and bias vectors</a:t>
            </a:r>
            <a:br>
              <a:rPr lang="en" sz="1600"/>
            </a:br>
            <a:r>
              <a:rPr b="1" lang="en" sz="1600"/>
              <a:t>ϕ</a:t>
            </a:r>
            <a:r>
              <a:rPr lang="en" sz="1600"/>
              <a:t> = {</a:t>
            </a:r>
            <a:r>
              <a:rPr b="1" lang="en" sz="1600"/>
              <a:t>β</a:t>
            </a:r>
            <a:r>
              <a:rPr baseline="-25000" lang="en" sz="1600"/>
              <a:t>k</a:t>
            </a:r>
            <a:r>
              <a:rPr lang="en" sz="1600"/>
              <a:t>, </a:t>
            </a:r>
            <a:r>
              <a:rPr b="1" lang="en" sz="1600"/>
              <a:t>Ω</a:t>
            </a:r>
            <a:r>
              <a:rPr baseline="-25000" lang="en" sz="1600"/>
              <a:t>k</a:t>
            </a:r>
            <a:r>
              <a:rPr lang="en" sz="1600"/>
              <a:t>}</a:t>
            </a:r>
            <a:r>
              <a:rPr baseline="-25000" lang="en" sz="1600">
                <a:solidFill>
                  <a:schemeClr val="dk1"/>
                </a:solidFill>
              </a:rPr>
              <a:t>k=0</a:t>
            </a:r>
            <a:r>
              <a:rPr baseline="30000" lang="en" sz="1600"/>
              <a:t>K</a:t>
            </a:r>
            <a:endParaRPr sz="1600"/>
          </a:p>
          <a:p>
            <a:pPr indent="-330200" lvl="0" marL="457200" rtl="0" algn="l">
              <a:spcBef>
                <a:spcPts val="0"/>
              </a:spcBef>
              <a:spcAft>
                <a:spcPts val="0"/>
              </a:spcAft>
              <a:buSzPts val="1600"/>
              <a:buChar char="●"/>
            </a:pPr>
            <a:r>
              <a:rPr lang="en" sz="1600"/>
              <a:t>If the k-th layer has D</a:t>
            </a:r>
            <a:r>
              <a:rPr baseline="-25000" lang="en" sz="1600"/>
              <a:t>k</a:t>
            </a:r>
            <a:r>
              <a:rPr lang="en" sz="1600"/>
              <a:t> hidden units, then the bias vector </a:t>
            </a:r>
            <a:r>
              <a:rPr b="1" lang="en" sz="1600"/>
              <a:t>β</a:t>
            </a:r>
            <a:r>
              <a:rPr baseline="-25000" lang="en" sz="1600"/>
              <a:t>k−1</a:t>
            </a:r>
            <a:r>
              <a:rPr lang="en" sz="1600"/>
              <a:t> will be of size D</a:t>
            </a:r>
            <a:r>
              <a:rPr baseline="-25000" lang="en" sz="1600"/>
              <a:t>k</a:t>
            </a:r>
            <a:r>
              <a:rPr lang="en" sz="1600"/>
              <a:t>.</a:t>
            </a:r>
            <a:endParaRPr sz="1600"/>
          </a:p>
          <a:p>
            <a:pPr indent="-330200" lvl="0" marL="457200" rtl="0" algn="l">
              <a:spcBef>
                <a:spcPts val="0"/>
              </a:spcBef>
              <a:spcAft>
                <a:spcPts val="0"/>
              </a:spcAft>
              <a:buSzPts val="1600"/>
              <a:buChar char="●"/>
            </a:pPr>
            <a:r>
              <a:rPr lang="en" sz="1600"/>
              <a:t>The last bias vector </a:t>
            </a:r>
            <a:r>
              <a:rPr b="1" lang="en" sz="1600"/>
              <a:t>β</a:t>
            </a:r>
            <a:r>
              <a:rPr baseline="-25000" lang="en" sz="1600"/>
              <a:t>K</a:t>
            </a:r>
            <a:r>
              <a:rPr lang="en" sz="1600"/>
              <a:t> has the size D</a:t>
            </a:r>
            <a:r>
              <a:rPr baseline="-25000" lang="en" sz="1600"/>
              <a:t>o</a:t>
            </a:r>
            <a:r>
              <a:rPr lang="en" sz="1600"/>
              <a:t> of the output.</a:t>
            </a:r>
            <a:endParaRPr sz="1600"/>
          </a:p>
          <a:p>
            <a:pPr indent="-330200" lvl="0" marL="457200" rtl="0" algn="l">
              <a:spcBef>
                <a:spcPts val="0"/>
              </a:spcBef>
              <a:spcAft>
                <a:spcPts val="0"/>
              </a:spcAft>
              <a:buSzPts val="1600"/>
              <a:buChar char="●"/>
            </a:pPr>
            <a:r>
              <a:rPr lang="en" sz="1600"/>
              <a:t>The first weight matrix </a:t>
            </a:r>
            <a:r>
              <a:rPr b="1" lang="en" sz="1600"/>
              <a:t>Ω</a:t>
            </a:r>
            <a:r>
              <a:rPr baseline="-25000" lang="en" sz="1600"/>
              <a:t>0</a:t>
            </a:r>
            <a:r>
              <a:rPr lang="en" sz="1600"/>
              <a:t> has size D</a:t>
            </a:r>
            <a:r>
              <a:rPr baseline="-25000" lang="en" sz="1600"/>
              <a:t>1</a:t>
            </a:r>
            <a:r>
              <a:rPr lang="en" sz="1600"/>
              <a:t> × D</a:t>
            </a:r>
            <a:r>
              <a:rPr baseline="-25000" lang="en" sz="1600"/>
              <a:t>i</a:t>
            </a:r>
            <a:r>
              <a:rPr lang="en" sz="1600"/>
              <a:t> where D</a:t>
            </a:r>
            <a:r>
              <a:rPr baseline="-25000" lang="en" sz="1600"/>
              <a:t>i</a:t>
            </a:r>
            <a:r>
              <a:rPr lang="en" sz="1600"/>
              <a:t> is the size of the input.</a:t>
            </a:r>
            <a:endParaRPr sz="1600"/>
          </a:p>
          <a:p>
            <a:pPr indent="-330200" lvl="0" marL="457200" rtl="0" algn="l">
              <a:spcBef>
                <a:spcPts val="0"/>
              </a:spcBef>
              <a:spcAft>
                <a:spcPts val="0"/>
              </a:spcAft>
              <a:buSzPts val="1600"/>
              <a:buChar char="●"/>
            </a:pPr>
            <a:r>
              <a:rPr lang="en" sz="1600"/>
              <a:t>The last weight matrix </a:t>
            </a:r>
            <a:r>
              <a:rPr b="1" lang="en" sz="1600"/>
              <a:t>Ω</a:t>
            </a:r>
            <a:r>
              <a:rPr baseline="-25000" lang="en" sz="1600"/>
              <a:t>K</a:t>
            </a:r>
            <a:r>
              <a:rPr lang="en" sz="1600"/>
              <a:t> is D</a:t>
            </a:r>
            <a:r>
              <a:rPr baseline="-25000" lang="en" sz="1600"/>
              <a:t>o</a:t>
            </a:r>
            <a:r>
              <a:rPr lang="en" sz="1600"/>
              <a:t> × D</a:t>
            </a:r>
            <a:r>
              <a:rPr baseline="-25000" lang="en" sz="1600"/>
              <a:t>K</a:t>
            </a:r>
            <a:r>
              <a:rPr lang="en" sz="1600"/>
              <a:t>, and the remaining</a:t>
            </a:r>
            <a:br>
              <a:rPr lang="en" sz="1600"/>
            </a:br>
            <a:r>
              <a:rPr lang="en" sz="1600"/>
              <a:t>matrices </a:t>
            </a:r>
            <a:r>
              <a:rPr b="1" lang="en" sz="1600"/>
              <a:t>Ω</a:t>
            </a:r>
            <a:r>
              <a:rPr baseline="-25000" lang="en" sz="1600"/>
              <a:t>k</a:t>
            </a:r>
            <a:r>
              <a:rPr lang="en" sz="1600"/>
              <a:t> are D</a:t>
            </a:r>
            <a:r>
              <a:rPr baseline="-25000" lang="en" sz="1600"/>
              <a:t>k+1</a:t>
            </a:r>
            <a:r>
              <a:rPr lang="en" sz="1600"/>
              <a:t> × D</a:t>
            </a:r>
            <a:r>
              <a:rPr baseline="-25000" lang="en" sz="1600"/>
              <a:t>k</a:t>
            </a:r>
            <a:endParaRPr baseline="-25000"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A diagram of a network&#10;&#10;Description automatically generated" id="483" name="Google Shape;483;p58"/>
          <p:cNvPicPr preferRelativeResize="0"/>
          <p:nvPr/>
        </p:nvPicPr>
        <p:blipFill rotWithShape="1">
          <a:blip r:embed="rId3">
            <a:alphaModFix/>
          </a:blip>
          <a:srcRect b="38942" l="0" r="0" t="0"/>
          <a:stretch/>
        </p:blipFill>
        <p:spPr>
          <a:xfrm>
            <a:off x="740975" y="1085225"/>
            <a:ext cx="7662047" cy="3610274"/>
          </a:xfrm>
          <a:prstGeom prst="rect">
            <a:avLst/>
          </a:prstGeom>
          <a:noFill/>
          <a:ln>
            <a:noFill/>
          </a:ln>
        </p:spPr>
      </p:pic>
      <p:sp>
        <p:nvSpPr>
          <p:cNvPr id="484" name="Google Shape;484;p5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85" name="Google Shape;485;p58"/>
          <p:cNvPicPr preferRelativeResize="0"/>
          <p:nvPr/>
        </p:nvPicPr>
        <p:blipFill rotWithShape="1">
          <a:blip r:embed="rId4">
            <a:alphaModFix/>
          </a:blip>
          <a:srcRect b="41879" l="32269" r="31663" t="42143"/>
          <a:stretch/>
        </p:blipFill>
        <p:spPr>
          <a:xfrm>
            <a:off x="7466750" y="4618150"/>
            <a:ext cx="1677248" cy="525349"/>
          </a:xfrm>
          <a:prstGeom prst="rect">
            <a:avLst/>
          </a:prstGeom>
          <a:noFill/>
          <a:ln>
            <a:noFill/>
          </a:ln>
        </p:spPr>
      </p:pic>
      <p:sp>
        <p:nvSpPr>
          <p:cNvPr id="486" name="Google Shape;486;p5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3 Hidden Layers and Matrix Notation</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492" name="Google Shape;492;p59"/>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493" name="Google Shape;493;p5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Hyperparameters</a:t>
            </a:r>
            <a:endParaRPr sz="2800"/>
          </a:p>
        </p:txBody>
      </p:sp>
      <p:sp>
        <p:nvSpPr>
          <p:cNvPr id="494" name="Google Shape;494;p59"/>
          <p:cNvSpPr txBox="1"/>
          <p:nvPr/>
        </p:nvSpPr>
        <p:spPr>
          <a:xfrm>
            <a:off x="311700" y="1152475"/>
            <a:ext cx="8631600" cy="37362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50000"/>
              </a:lnSpc>
              <a:spcBef>
                <a:spcPts val="0"/>
              </a:spcBef>
              <a:spcAft>
                <a:spcPts val="0"/>
              </a:spcAft>
              <a:buClr>
                <a:schemeClr val="dk2"/>
              </a:buClr>
              <a:buSzPct val="100000"/>
              <a:buChar char="●"/>
            </a:pPr>
            <a:r>
              <a:rPr lang="en" sz="1800">
                <a:solidFill>
                  <a:schemeClr val="dk2"/>
                </a:solidFill>
              </a:rPr>
              <a:t>We can extend the deep network construction to more than two hidden layers</a:t>
            </a:r>
            <a:endParaRPr sz="1800">
              <a:solidFill>
                <a:schemeClr val="dk2"/>
              </a:solidFill>
            </a:endParaRPr>
          </a:p>
          <a:p>
            <a:pPr indent="-297497" lvl="1" marL="914400" rtl="0" algn="l">
              <a:lnSpc>
                <a:spcPct val="150000"/>
              </a:lnSpc>
              <a:spcBef>
                <a:spcPts val="0"/>
              </a:spcBef>
              <a:spcAft>
                <a:spcPts val="0"/>
              </a:spcAft>
              <a:buClr>
                <a:schemeClr val="dk2"/>
              </a:buClr>
              <a:buSzPct val="77777"/>
              <a:buChar char="○"/>
            </a:pPr>
            <a:r>
              <a:rPr i="1" lang="en" sz="1800">
                <a:solidFill>
                  <a:schemeClr val="dk2"/>
                </a:solidFill>
              </a:rPr>
              <a:t>modern networks might have more than a hundred layers with thousands of hidden units at each layer</a:t>
            </a:r>
            <a:r>
              <a:rPr lang="en" sz="1800">
                <a:solidFill>
                  <a:schemeClr val="dk2"/>
                </a:solidFill>
              </a:rPr>
              <a:t> (!!!)</a:t>
            </a:r>
            <a:endParaRPr sz="1800">
              <a:solidFill>
                <a:schemeClr val="dk2"/>
              </a:solidFill>
            </a:endParaRPr>
          </a:p>
          <a:p>
            <a:pPr indent="-317182" lvl="0" marL="457200" rtl="0" algn="l">
              <a:lnSpc>
                <a:spcPct val="150000"/>
              </a:lnSpc>
              <a:spcBef>
                <a:spcPts val="0"/>
              </a:spcBef>
              <a:spcAft>
                <a:spcPts val="0"/>
              </a:spcAft>
              <a:buClr>
                <a:schemeClr val="dk2"/>
              </a:buClr>
              <a:buSzPct val="100000"/>
              <a:buChar char="●"/>
            </a:pPr>
            <a:r>
              <a:rPr lang="en" sz="1800">
                <a:solidFill>
                  <a:schemeClr val="dk2"/>
                </a:solidFill>
              </a:rPr>
              <a:t>The number of hidden units in each layer is referred to as the </a:t>
            </a:r>
            <a:r>
              <a:rPr lang="en" sz="1800">
                <a:solidFill>
                  <a:srgbClr val="0000FF"/>
                </a:solidFill>
              </a:rPr>
              <a:t>width of the network</a:t>
            </a:r>
            <a:r>
              <a:rPr lang="en" sz="1800">
                <a:solidFill>
                  <a:schemeClr val="dk2"/>
                </a:solidFill>
              </a:rPr>
              <a:t>, and the number of hidden layers as the </a:t>
            </a:r>
            <a:r>
              <a:rPr lang="en" sz="1800">
                <a:solidFill>
                  <a:srgbClr val="0000FF"/>
                </a:solidFill>
              </a:rPr>
              <a:t>depth</a:t>
            </a:r>
            <a:r>
              <a:rPr lang="en" sz="1800">
                <a:solidFill>
                  <a:schemeClr val="dk2"/>
                </a:solidFill>
              </a:rPr>
              <a:t>. The total number of hidden units is a measure of the </a:t>
            </a:r>
            <a:r>
              <a:rPr lang="en" sz="1800">
                <a:solidFill>
                  <a:srgbClr val="0000FF"/>
                </a:solidFill>
              </a:rPr>
              <a:t>network’s capacity</a:t>
            </a:r>
            <a:r>
              <a:rPr lang="en" sz="1800">
                <a:solidFill>
                  <a:schemeClr val="dk2"/>
                </a:solidFill>
              </a:rPr>
              <a:t>.</a:t>
            </a:r>
            <a:endParaRPr sz="1800">
              <a:solidFill>
                <a:schemeClr val="dk2"/>
              </a:solidFill>
            </a:endParaRPr>
          </a:p>
          <a:p>
            <a:pPr indent="-317182" lvl="0" marL="457200" rtl="0" algn="l">
              <a:lnSpc>
                <a:spcPct val="150000"/>
              </a:lnSpc>
              <a:spcBef>
                <a:spcPts val="0"/>
              </a:spcBef>
              <a:spcAft>
                <a:spcPts val="0"/>
              </a:spcAft>
              <a:buClr>
                <a:schemeClr val="dk2"/>
              </a:buClr>
              <a:buSzPct val="100000"/>
              <a:buChar char="●"/>
            </a:pPr>
            <a:r>
              <a:rPr lang="en" sz="1800">
                <a:solidFill>
                  <a:schemeClr val="dk2"/>
                </a:solidFill>
              </a:rPr>
              <a:t>We denote the number of layers as K and the number of hidden units in each layer as D</a:t>
            </a:r>
            <a:r>
              <a:rPr baseline="-25000" lang="en" sz="1800">
                <a:solidFill>
                  <a:schemeClr val="dk2"/>
                </a:solidFill>
              </a:rPr>
              <a:t>1</a:t>
            </a:r>
            <a:r>
              <a:rPr lang="en" sz="1800">
                <a:solidFill>
                  <a:schemeClr val="dk2"/>
                </a:solidFill>
              </a:rPr>
              <a:t>, D</a:t>
            </a:r>
            <a:r>
              <a:rPr baseline="-25000" lang="en" sz="1800">
                <a:solidFill>
                  <a:schemeClr val="dk2"/>
                </a:solidFill>
              </a:rPr>
              <a:t>2</a:t>
            </a:r>
            <a:r>
              <a:rPr lang="en" sz="1800">
                <a:solidFill>
                  <a:schemeClr val="dk2"/>
                </a:solidFill>
              </a:rPr>
              <a:t>, . . . , D</a:t>
            </a:r>
            <a:r>
              <a:rPr baseline="-25000" lang="en" sz="1800">
                <a:solidFill>
                  <a:schemeClr val="dk2"/>
                </a:solidFill>
              </a:rPr>
              <a:t>K</a:t>
            </a:r>
            <a:r>
              <a:rPr lang="en" sz="1800">
                <a:solidFill>
                  <a:schemeClr val="dk2"/>
                </a:solidFill>
              </a:rPr>
              <a:t>.</a:t>
            </a:r>
            <a:endParaRPr sz="1800">
              <a:solidFill>
                <a:schemeClr val="dk2"/>
              </a:solidFill>
            </a:endParaRPr>
          </a:p>
          <a:p>
            <a:pPr indent="-297497" lvl="1" marL="914400" rtl="0" algn="l">
              <a:lnSpc>
                <a:spcPct val="150000"/>
              </a:lnSpc>
              <a:spcBef>
                <a:spcPts val="0"/>
              </a:spcBef>
              <a:spcAft>
                <a:spcPts val="0"/>
              </a:spcAft>
              <a:buClr>
                <a:schemeClr val="dk2"/>
              </a:buClr>
              <a:buSzPct val="77777"/>
              <a:buChar char="○"/>
            </a:pPr>
            <a:r>
              <a:rPr lang="en" sz="1800">
                <a:solidFill>
                  <a:schemeClr val="dk2"/>
                </a:solidFill>
              </a:rPr>
              <a:t>These are examples of </a:t>
            </a:r>
            <a:r>
              <a:rPr lang="en" sz="1800">
                <a:solidFill>
                  <a:srgbClr val="FF0000"/>
                </a:solidFill>
              </a:rPr>
              <a:t>hyperparameters</a:t>
            </a:r>
            <a:r>
              <a:rPr lang="en" sz="1800">
                <a:solidFill>
                  <a:schemeClr val="dk2"/>
                </a:solidFill>
              </a:rPr>
              <a:t>.</a:t>
            </a:r>
            <a:endParaRPr sz="1800">
              <a:solidFill>
                <a:schemeClr val="dk2"/>
              </a:solidFill>
            </a:endParaRPr>
          </a:p>
          <a:p>
            <a:pPr indent="-297497" lvl="1" marL="914400" rtl="0" algn="l">
              <a:lnSpc>
                <a:spcPct val="150000"/>
              </a:lnSpc>
              <a:spcBef>
                <a:spcPts val="0"/>
              </a:spcBef>
              <a:spcAft>
                <a:spcPts val="0"/>
              </a:spcAft>
              <a:buClr>
                <a:schemeClr val="dk2"/>
              </a:buClr>
              <a:buSzPct val="77777"/>
              <a:buChar char="○"/>
            </a:pPr>
            <a:r>
              <a:rPr lang="en" sz="1800">
                <a:solidFill>
                  <a:schemeClr val="dk2"/>
                </a:solidFill>
              </a:rPr>
              <a:t>They are quantities chosen before we learn the model parameters (i.e., the slope and intercept terms). For fixed hyperparameters (e.g., K = 2 layers with D</a:t>
            </a:r>
            <a:r>
              <a:rPr baseline="-25000" lang="en" sz="1800">
                <a:solidFill>
                  <a:schemeClr val="dk2"/>
                </a:solidFill>
              </a:rPr>
              <a:t>k</a:t>
            </a:r>
            <a:r>
              <a:rPr lang="en" sz="1800">
                <a:solidFill>
                  <a:schemeClr val="dk2"/>
                </a:solidFill>
              </a:rPr>
              <a:t> = 3 hidden units in each), the model describes a family of functions, and the parameters determine the particular function.</a:t>
            </a:r>
            <a:endParaRPr sz="1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00" name="Google Shape;500;p60"/>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01" name="Google Shape;501;p6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Depth Efficiency</a:t>
            </a:r>
            <a:endParaRPr sz="2800"/>
          </a:p>
        </p:txBody>
      </p:sp>
      <p:sp>
        <p:nvSpPr>
          <p:cNvPr id="502" name="Google Shape;502;p60"/>
          <p:cNvSpPr txBox="1"/>
          <p:nvPr/>
        </p:nvSpPr>
        <p:spPr>
          <a:xfrm>
            <a:off x="311700" y="1152475"/>
            <a:ext cx="8631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Both deep and shallow networks can model arbitrary functions, but some functions can be approximated much more efficiently with deep networks.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Functions have been identified that require a shallow network with </a:t>
            </a:r>
            <a:r>
              <a:rPr b="1" lang="en" sz="1800">
                <a:solidFill>
                  <a:schemeClr val="dk2"/>
                </a:solidFill>
              </a:rPr>
              <a:t>exponentially more hidden units</a:t>
            </a:r>
            <a:r>
              <a:rPr lang="en" sz="1800">
                <a:solidFill>
                  <a:schemeClr val="dk2"/>
                </a:solidFill>
              </a:rPr>
              <a:t> to achieve an equivalent approximation to that of a deep network.</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This phenomenon is referred to as the </a:t>
            </a:r>
            <a:r>
              <a:rPr lang="en" sz="1800">
                <a:solidFill>
                  <a:srgbClr val="0000FF"/>
                </a:solidFill>
              </a:rPr>
              <a:t>depth efficiency of neural networks</a:t>
            </a:r>
            <a:r>
              <a:rPr lang="en" sz="1800">
                <a:solidFill>
                  <a:schemeClr val="dk2"/>
                </a:solidFill>
              </a:rPr>
              <a:t>.</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This property is also attractive, but it’s not clear that the real-world functions that we want to approximate fall into this category.</a:t>
            </a:r>
            <a:endParaRPr sz="1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08" name="Google Shape;508;p61"/>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09" name="Google Shape;509;p6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Exercise</a:t>
            </a:r>
            <a:endParaRPr sz="2800"/>
          </a:p>
        </p:txBody>
      </p:sp>
      <p:sp>
        <p:nvSpPr>
          <p:cNvPr id="510" name="Google Shape;510;p61"/>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have an input of size D</a:t>
            </a:r>
            <a:r>
              <a:rPr baseline="-25000" lang="en" sz="1800">
                <a:solidFill>
                  <a:schemeClr val="dk2"/>
                </a:solidFill>
              </a:rPr>
              <a:t>i</a:t>
            </a:r>
            <a:r>
              <a:rPr lang="en" sz="1800">
                <a:solidFill>
                  <a:schemeClr val="dk2"/>
                </a:solidFill>
              </a:rPr>
              <a:t> = 6,220,800</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want to process this with a 3-layer MLP with each hidden layer of sizes respectively D</a:t>
            </a:r>
            <a:r>
              <a:rPr baseline="-25000" lang="en" sz="1800">
                <a:solidFill>
                  <a:schemeClr val="dk2"/>
                </a:solidFill>
              </a:rPr>
              <a:t>1</a:t>
            </a:r>
            <a:r>
              <a:rPr lang="en" sz="1800">
                <a:solidFill>
                  <a:schemeClr val="dk2"/>
                </a:solidFill>
              </a:rPr>
              <a:t>= 512, D</a:t>
            </a:r>
            <a:r>
              <a:rPr baseline="-25000" lang="en" sz="1800">
                <a:solidFill>
                  <a:schemeClr val="dk2"/>
                </a:solidFill>
              </a:rPr>
              <a:t>2</a:t>
            </a:r>
            <a:r>
              <a:rPr lang="en" sz="1800">
                <a:solidFill>
                  <a:schemeClr val="dk2"/>
                </a:solidFill>
              </a:rPr>
              <a:t>= 1,024, D</a:t>
            </a:r>
            <a:r>
              <a:rPr baseline="-25000" lang="en" sz="1800">
                <a:solidFill>
                  <a:schemeClr val="dk2"/>
                </a:solidFill>
              </a:rPr>
              <a:t>3</a:t>
            </a:r>
            <a:r>
              <a:rPr lang="en" sz="1800">
                <a:solidFill>
                  <a:schemeClr val="dk2"/>
                </a:solidFill>
              </a:rPr>
              <a:t>= 512</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have a single output, D</a:t>
            </a:r>
            <a:r>
              <a:rPr baseline="-25000" lang="en" sz="1800">
                <a:solidFill>
                  <a:schemeClr val="dk2"/>
                </a:solidFill>
              </a:rPr>
              <a:t>o</a:t>
            </a:r>
            <a:r>
              <a:rPr lang="en" sz="1800">
                <a:solidFill>
                  <a:schemeClr val="dk2"/>
                </a:solidFill>
              </a:rPr>
              <a:t>=1</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Assume we use bias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How many parameters, i.e. |</a:t>
            </a:r>
            <a:r>
              <a:rPr b="1" lang="en" sz="1600">
                <a:solidFill>
                  <a:schemeClr val="dk1"/>
                </a:solidFill>
              </a:rPr>
              <a:t>ϕ</a:t>
            </a:r>
            <a:r>
              <a:rPr lang="en" sz="1800">
                <a:solidFill>
                  <a:schemeClr val="dk2"/>
                </a:solidFill>
              </a:rPr>
              <a:t>|, does our 3-layer MLP use?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00" name="Google Shape;100;p1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01" name="Google Shape;101;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Introduction to Shallow Neural Networks</a:t>
            </a:r>
            <a:endParaRPr sz="2800"/>
          </a:p>
        </p:txBody>
      </p:sp>
      <p:sp>
        <p:nvSpPr>
          <p:cNvPr id="102" name="Google Shape;102;p17"/>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595959"/>
              </a:buClr>
              <a:buSzPts val="1800"/>
              <a:buChar char="●"/>
            </a:pPr>
            <a:r>
              <a:rPr lang="en" sz="1800">
                <a:solidFill>
                  <a:schemeClr val="dk2"/>
                </a:solidFill>
              </a:rPr>
              <a:t>Shallow neural networks are functions </a:t>
            </a:r>
            <a:r>
              <a:rPr b="1" lang="en" sz="1800">
                <a:solidFill>
                  <a:schemeClr val="dk2"/>
                </a:solidFill>
              </a:rPr>
              <a:t>y</a:t>
            </a:r>
            <a:r>
              <a:rPr lang="en" sz="1800">
                <a:solidFill>
                  <a:schemeClr val="dk2"/>
                </a:solidFill>
              </a:rPr>
              <a:t> =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with parameters </a:t>
            </a:r>
            <a:r>
              <a:rPr b="1" lang="en" sz="1800">
                <a:solidFill>
                  <a:schemeClr val="dk2"/>
                </a:solidFill>
              </a:rPr>
              <a:t>ϕ</a:t>
            </a:r>
            <a:r>
              <a:rPr lang="en" sz="1800">
                <a:solidFill>
                  <a:schemeClr val="dk2"/>
                </a:solidFill>
              </a:rPr>
              <a:t> that map multivariate inputs </a:t>
            </a:r>
            <a:r>
              <a:rPr b="1" lang="en" sz="1800">
                <a:solidFill>
                  <a:schemeClr val="dk2"/>
                </a:solidFill>
              </a:rPr>
              <a:t>x</a:t>
            </a:r>
            <a:r>
              <a:rPr lang="en" sz="1800">
                <a:solidFill>
                  <a:schemeClr val="dk2"/>
                </a:solidFill>
              </a:rPr>
              <a:t> to multivariate outputs </a:t>
            </a:r>
            <a:r>
              <a:rPr b="1" lang="en" sz="1800">
                <a:solidFill>
                  <a:schemeClr val="dk2"/>
                </a:solidFill>
              </a:rPr>
              <a:t>y</a:t>
            </a:r>
            <a:r>
              <a:rPr lang="en" sz="1800">
                <a:solidFill>
                  <a:schemeClr val="dk2"/>
                </a:solidFill>
              </a:rPr>
              <a:t>.</a:t>
            </a:r>
            <a:endParaRPr sz="1800">
              <a:solidFill>
                <a:schemeClr val="dk2"/>
              </a:solidFill>
            </a:endParaRPr>
          </a:p>
          <a:p>
            <a:pPr indent="-342900" lvl="0" marL="457200" rtl="0" algn="l">
              <a:lnSpc>
                <a:spcPct val="150000"/>
              </a:lnSpc>
              <a:spcBef>
                <a:spcPts val="0"/>
              </a:spcBef>
              <a:spcAft>
                <a:spcPts val="0"/>
              </a:spcAft>
              <a:buClr>
                <a:srgbClr val="595959"/>
              </a:buClr>
              <a:buSzPts val="1800"/>
              <a:buChar char="●"/>
            </a:pPr>
            <a:r>
              <a:rPr lang="en" sz="1800">
                <a:solidFill>
                  <a:schemeClr val="dk2"/>
                </a:solidFill>
              </a:rPr>
              <a:t>We introduce the main ideas using an example network f[</a:t>
            </a:r>
            <a:r>
              <a:rPr b="1" lang="en" sz="1800">
                <a:solidFill>
                  <a:schemeClr val="dk2"/>
                </a:solidFill>
              </a:rPr>
              <a:t>x</a:t>
            </a:r>
            <a:r>
              <a:rPr lang="en" sz="1800">
                <a:solidFill>
                  <a:schemeClr val="dk2"/>
                </a:solidFill>
              </a:rPr>
              <a:t>, </a:t>
            </a:r>
            <a:r>
              <a:rPr b="1" lang="en" sz="1800">
                <a:solidFill>
                  <a:schemeClr val="dk2"/>
                </a:solidFill>
              </a:rPr>
              <a:t>ϕ</a:t>
            </a:r>
            <a:r>
              <a:rPr lang="en" sz="1800">
                <a:solidFill>
                  <a:schemeClr val="dk2"/>
                </a:solidFill>
              </a:rPr>
              <a:t>] that maps a scalar input </a:t>
            </a:r>
            <a:r>
              <a:rPr b="1" lang="en" sz="1800">
                <a:solidFill>
                  <a:schemeClr val="dk2"/>
                </a:solidFill>
              </a:rPr>
              <a:t>x</a:t>
            </a:r>
            <a:r>
              <a:rPr lang="en" sz="1800">
                <a:solidFill>
                  <a:schemeClr val="dk2"/>
                </a:solidFill>
              </a:rPr>
              <a:t> to a scalar output </a:t>
            </a:r>
            <a:r>
              <a:rPr b="1" lang="en" sz="1800">
                <a:solidFill>
                  <a:schemeClr val="dk2"/>
                </a:solidFill>
              </a:rPr>
              <a:t>y</a:t>
            </a:r>
            <a:r>
              <a:rPr lang="en" sz="1800">
                <a:solidFill>
                  <a:schemeClr val="dk2"/>
                </a:solidFill>
              </a:rPr>
              <a:t> and has ten parameters</a:t>
            </a:r>
            <a:br>
              <a:rPr lang="en" sz="1800">
                <a:solidFill>
                  <a:schemeClr val="dk2"/>
                </a:solidFill>
              </a:rPr>
            </a:br>
            <a:r>
              <a:rPr b="1" lang="en" sz="1800">
                <a:solidFill>
                  <a:schemeClr val="dk2"/>
                </a:solidFill>
              </a:rPr>
              <a:t>ϕ</a:t>
            </a:r>
            <a:r>
              <a:rPr lang="en" sz="1800">
                <a:solidFill>
                  <a:schemeClr val="dk2"/>
                </a:solidFill>
              </a:rPr>
              <a:t> = {ϕ</a:t>
            </a:r>
            <a:r>
              <a:rPr baseline="-25000" lang="en" sz="1800">
                <a:solidFill>
                  <a:schemeClr val="dk2"/>
                </a:solidFill>
              </a:rPr>
              <a:t>0</a:t>
            </a:r>
            <a:r>
              <a:rPr lang="en" sz="1800">
                <a:solidFill>
                  <a:schemeClr val="dk2"/>
                </a:solidFill>
              </a:rPr>
              <a:t>, ϕ</a:t>
            </a:r>
            <a:r>
              <a:rPr baseline="-25000" lang="en" sz="1800">
                <a:solidFill>
                  <a:schemeClr val="dk2"/>
                </a:solidFill>
              </a:rPr>
              <a:t>1</a:t>
            </a:r>
            <a:r>
              <a:rPr lang="en" sz="1800">
                <a:solidFill>
                  <a:schemeClr val="dk2"/>
                </a:solidFill>
              </a:rPr>
              <a:t>, ϕ</a:t>
            </a:r>
            <a:r>
              <a:rPr baseline="-25000" lang="en" sz="1800">
                <a:solidFill>
                  <a:schemeClr val="dk2"/>
                </a:solidFill>
              </a:rPr>
              <a:t>2</a:t>
            </a:r>
            <a:r>
              <a:rPr lang="en" sz="1800">
                <a:solidFill>
                  <a:schemeClr val="dk2"/>
                </a:solidFill>
              </a:rPr>
              <a:t>, ϕ</a:t>
            </a:r>
            <a:r>
              <a:rPr baseline="-25000" lang="en" sz="1800">
                <a:solidFill>
                  <a:schemeClr val="dk2"/>
                </a:solidFill>
              </a:rPr>
              <a:t>3</a:t>
            </a:r>
            <a:r>
              <a:rPr lang="en" sz="1800">
                <a:solidFill>
                  <a:schemeClr val="dk2"/>
                </a:solidFill>
              </a:rPr>
              <a:t>, θ</a:t>
            </a:r>
            <a:r>
              <a:rPr baseline="-25000" lang="en" sz="1800">
                <a:solidFill>
                  <a:schemeClr val="dk2"/>
                </a:solidFill>
              </a:rPr>
              <a:t>10</a:t>
            </a:r>
            <a:r>
              <a:rPr lang="en" sz="1800">
                <a:solidFill>
                  <a:schemeClr val="dk2"/>
                </a:solidFill>
              </a:rPr>
              <a:t>, θ</a:t>
            </a:r>
            <a:r>
              <a:rPr baseline="-25000" lang="en" sz="1800">
                <a:solidFill>
                  <a:schemeClr val="dk2"/>
                </a:solidFill>
              </a:rPr>
              <a:t>11</a:t>
            </a:r>
            <a:r>
              <a:rPr lang="en" sz="1800">
                <a:solidFill>
                  <a:schemeClr val="dk2"/>
                </a:solidFill>
              </a:rPr>
              <a:t>, θ</a:t>
            </a:r>
            <a:r>
              <a:rPr baseline="-25000" lang="en" sz="1800">
                <a:solidFill>
                  <a:schemeClr val="dk2"/>
                </a:solidFill>
              </a:rPr>
              <a:t>20</a:t>
            </a:r>
            <a:r>
              <a:rPr lang="en" sz="1800">
                <a:solidFill>
                  <a:schemeClr val="dk2"/>
                </a:solidFill>
              </a:rPr>
              <a:t>, θ</a:t>
            </a:r>
            <a:r>
              <a:rPr baseline="-25000" lang="en" sz="1800">
                <a:solidFill>
                  <a:schemeClr val="dk2"/>
                </a:solidFill>
              </a:rPr>
              <a:t>21</a:t>
            </a:r>
            <a:r>
              <a:rPr lang="en" sz="1800">
                <a:solidFill>
                  <a:schemeClr val="dk2"/>
                </a:solidFill>
              </a:rPr>
              <a:t>, θ</a:t>
            </a:r>
            <a:r>
              <a:rPr baseline="-25000" lang="en" sz="1800">
                <a:solidFill>
                  <a:schemeClr val="dk2"/>
                </a:solidFill>
              </a:rPr>
              <a:t>30</a:t>
            </a:r>
            <a:r>
              <a:rPr lang="en" sz="1800">
                <a:solidFill>
                  <a:schemeClr val="dk2"/>
                </a:solidFill>
              </a:rPr>
              <a:t>, θ</a:t>
            </a:r>
            <a:r>
              <a:rPr baseline="-25000" lang="en" sz="1800">
                <a:solidFill>
                  <a:schemeClr val="dk2"/>
                </a:solidFill>
              </a:rPr>
              <a:t>31</a:t>
            </a:r>
            <a:r>
              <a:rPr lang="en" sz="1800">
                <a:solidFill>
                  <a:schemeClr val="dk2"/>
                </a:solidFill>
              </a:rPr>
              <a:t>}:</a:t>
            </a:r>
            <a:endParaRPr sz="1800">
              <a:solidFill>
                <a:schemeClr val="dk2"/>
              </a:solidFill>
            </a:endParaRPr>
          </a:p>
        </p:txBody>
      </p:sp>
      <p:pic>
        <p:nvPicPr>
          <p:cNvPr id="103" name="Google Shape;103;p17"/>
          <p:cNvPicPr preferRelativeResize="0"/>
          <p:nvPr/>
        </p:nvPicPr>
        <p:blipFill>
          <a:blip r:embed="rId4">
            <a:alphaModFix/>
          </a:blip>
          <a:stretch>
            <a:fillRect/>
          </a:stretch>
        </p:blipFill>
        <p:spPr>
          <a:xfrm>
            <a:off x="703663" y="3600476"/>
            <a:ext cx="7736673" cy="815975"/>
          </a:xfrm>
          <a:prstGeom prst="rect">
            <a:avLst/>
          </a:prstGeom>
          <a:noFill/>
          <a:ln>
            <a:noFill/>
          </a:ln>
        </p:spPr>
      </p:pic>
      <p:grpSp>
        <p:nvGrpSpPr>
          <p:cNvPr id="104" name="Google Shape;104;p17"/>
          <p:cNvGrpSpPr/>
          <p:nvPr/>
        </p:nvGrpSpPr>
        <p:grpSpPr>
          <a:xfrm>
            <a:off x="2818325" y="3309900"/>
            <a:ext cx="5515925" cy="1047925"/>
            <a:chOff x="2818325" y="3309900"/>
            <a:chExt cx="5515925" cy="1047925"/>
          </a:xfrm>
        </p:grpSpPr>
        <p:sp>
          <p:nvSpPr>
            <p:cNvPr id="105" name="Google Shape;105;p17"/>
            <p:cNvSpPr/>
            <p:nvPr/>
          </p:nvSpPr>
          <p:spPr>
            <a:xfrm>
              <a:off x="4592875" y="3309900"/>
              <a:ext cx="1980900" cy="61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Linear layers</a:t>
              </a:r>
              <a:endParaRPr/>
            </a:p>
          </p:txBody>
        </p:sp>
        <p:cxnSp>
          <p:nvCxnSpPr>
            <p:cNvPr id="106" name="Google Shape;106;p17"/>
            <p:cNvCxnSpPr>
              <a:stCxn id="105" idx="1"/>
              <a:endCxn id="107" idx="0"/>
            </p:cNvCxnSpPr>
            <p:nvPr/>
          </p:nvCxnSpPr>
          <p:spPr>
            <a:xfrm flipH="1">
              <a:off x="3433075" y="3615000"/>
              <a:ext cx="1159800" cy="426900"/>
            </a:xfrm>
            <a:prstGeom prst="curvedConnector2">
              <a:avLst/>
            </a:prstGeom>
            <a:noFill/>
            <a:ln cap="flat" cmpd="sng" w="9525">
              <a:solidFill>
                <a:schemeClr val="dk2"/>
              </a:solidFill>
              <a:prstDash val="solid"/>
              <a:round/>
              <a:headEnd len="med" w="med" type="none"/>
              <a:tailEnd len="med" w="med" type="stealth"/>
            </a:ln>
          </p:spPr>
        </p:cxnSp>
        <p:cxnSp>
          <p:nvCxnSpPr>
            <p:cNvPr id="108" name="Google Shape;108;p17"/>
            <p:cNvCxnSpPr>
              <a:stCxn id="105" idx="3"/>
              <a:endCxn id="109" idx="0"/>
            </p:cNvCxnSpPr>
            <p:nvPr/>
          </p:nvCxnSpPr>
          <p:spPr>
            <a:xfrm>
              <a:off x="6573775" y="3615000"/>
              <a:ext cx="1145700" cy="426900"/>
            </a:xfrm>
            <a:prstGeom prst="curvedConnector2">
              <a:avLst/>
            </a:prstGeom>
            <a:noFill/>
            <a:ln cap="flat" cmpd="sng" w="9525">
              <a:solidFill>
                <a:schemeClr val="dk2"/>
              </a:solidFill>
              <a:prstDash val="solid"/>
              <a:round/>
              <a:headEnd len="med" w="med" type="none"/>
              <a:tailEnd len="med" w="med" type="stealth"/>
            </a:ln>
          </p:spPr>
        </p:cxnSp>
        <p:cxnSp>
          <p:nvCxnSpPr>
            <p:cNvPr id="110" name="Google Shape;110;p17"/>
            <p:cNvCxnSpPr>
              <a:stCxn id="105" idx="2"/>
              <a:endCxn id="111" idx="0"/>
            </p:cNvCxnSpPr>
            <p:nvPr/>
          </p:nvCxnSpPr>
          <p:spPr>
            <a:xfrm rot="5400000">
              <a:off x="5521225" y="3979800"/>
              <a:ext cx="121800" cy="2400"/>
            </a:xfrm>
            <a:prstGeom prst="curvedConnector3">
              <a:avLst>
                <a:gd fmla="val 50010" name="adj1"/>
              </a:avLst>
            </a:prstGeom>
            <a:noFill/>
            <a:ln cap="flat" cmpd="sng" w="9525">
              <a:solidFill>
                <a:schemeClr val="dk2"/>
              </a:solidFill>
              <a:prstDash val="solid"/>
              <a:round/>
              <a:headEnd len="med" w="med" type="none"/>
              <a:tailEnd len="med" w="med" type="stealth"/>
            </a:ln>
          </p:spPr>
        </p:cxnSp>
        <p:sp>
          <p:nvSpPr>
            <p:cNvPr id="107" name="Google Shape;107;p17"/>
            <p:cNvSpPr/>
            <p:nvPr/>
          </p:nvSpPr>
          <p:spPr>
            <a:xfrm>
              <a:off x="2818325" y="4041925"/>
              <a:ext cx="1229700" cy="31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4966200" y="4041925"/>
              <a:ext cx="1229700" cy="31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7104550" y="4041925"/>
              <a:ext cx="1229700" cy="31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16" name="Google Shape;516;p62"/>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17" name="Google Shape;517;p6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Exercise</a:t>
            </a:r>
            <a:endParaRPr sz="2800"/>
          </a:p>
        </p:txBody>
      </p:sp>
      <p:sp>
        <p:nvSpPr>
          <p:cNvPr id="518" name="Google Shape;518;p62"/>
          <p:cNvSpPr txBox="1"/>
          <p:nvPr/>
        </p:nvSpPr>
        <p:spPr>
          <a:xfrm>
            <a:off x="311700" y="1152475"/>
            <a:ext cx="8520600" cy="37362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have an input of size D</a:t>
            </a:r>
            <a:r>
              <a:rPr baseline="-25000" lang="en" sz="1800">
                <a:solidFill>
                  <a:schemeClr val="dk2"/>
                </a:solidFill>
              </a:rPr>
              <a:t>i</a:t>
            </a:r>
            <a:r>
              <a:rPr lang="en" sz="1800">
                <a:solidFill>
                  <a:schemeClr val="dk2"/>
                </a:solidFill>
              </a:rPr>
              <a:t> = 6,220,800</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want to process this with a 3-layer MLP with each hidden layer of sizes respectively D</a:t>
            </a:r>
            <a:r>
              <a:rPr baseline="-25000" lang="en" sz="1800">
                <a:solidFill>
                  <a:schemeClr val="dk2"/>
                </a:solidFill>
              </a:rPr>
              <a:t>1</a:t>
            </a:r>
            <a:r>
              <a:rPr lang="en" sz="1800">
                <a:solidFill>
                  <a:schemeClr val="dk2"/>
                </a:solidFill>
              </a:rPr>
              <a:t>= 512, D</a:t>
            </a:r>
            <a:r>
              <a:rPr baseline="-25000" lang="en" sz="1800">
                <a:solidFill>
                  <a:schemeClr val="dk2"/>
                </a:solidFill>
              </a:rPr>
              <a:t>2</a:t>
            </a:r>
            <a:r>
              <a:rPr lang="en" sz="1800">
                <a:solidFill>
                  <a:schemeClr val="dk2"/>
                </a:solidFill>
              </a:rPr>
              <a:t>= 1,024, D</a:t>
            </a:r>
            <a:r>
              <a:rPr baseline="-25000" lang="en" sz="1800">
                <a:solidFill>
                  <a:schemeClr val="dk2"/>
                </a:solidFill>
              </a:rPr>
              <a:t>3</a:t>
            </a:r>
            <a:r>
              <a:rPr lang="en" sz="1800">
                <a:solidFill>
                  <a:schemeClr val="dk2"/>
                </a:solidFill>
              </a:rPr>
              <a:t>= 512</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Imagine we have a single output, D</a:t>
            </a:r>
            <a:r>
              <a:rPr baseline="-25000" lang="en" sz="1800">
                <a:solidFill>
                  <a:schemeClr val="dk2"/>
                </a:solidFill>
              </a:rPr>
              <a:t>o</a:t>
            </a:r>
            <a:r>
              <a:rPr lang="en" sz="1800">
                <a:solidFill>
                  <a:schemeClr val="dk2"/>
                </a:solidFill>
              </a:rPr>
              <a:t>=1</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Assume we use bias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How many parameters, i.e. |</a:t>
            </a:r>
            <a:r>
              <a:rPr b="1" lang="en" sz="1600">
                <a:solidFill>
                  <a:schemeClr val="dk1"/>
                </a:solidFill>
              </a:rPr>
              <a:t>ϕ</a:t>
            </a:r>
            <a:r>
              <a:rPr lang="en" sz="1800">
                <a:solidFill>
                  <a:schemeClr val="dk2"/>
                </a:solidFill>
              </a:rPr>
              <a:t>|, does our 3-layer MLP use?</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Solution: 3,186,100,736 parameters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If each parameter is stored in a floating point we will need just to store the model:</a:t>
            </a:r>
            <a:br>
              <a:rPr lang="en" sz="1800">
                <a:solidFill>
                  <a:schemeClr val="dk2"/>
                </a:solidFill>
              </a:rPr>
            </a:br>
            <a:r>
              <a:rPr lang="en" sz="1800">
                <a:solidFill>
                  <a:srgbClr val="FF0000"/>
                </a:solidFill>
              </a:rPr>
              <a:t>12,744,402,944 bytes, i.e., ~13GB!!!!!!!</a:t>
            </a:r>
            <a:endParaRPr sz="180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24" name="Google Shape;524;p63"/>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25" name="Google Shape;525;p6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Why D</a:t>
            </a:r>
            <a:r>
              <a:rPr baseline="-25000" lang="en" sz="2800"/>
              <a:t>i</a:t>
            </a:r>
            <a:r>
              <a:rPr lang="en" sz="2800"/>
              <a:t>=6,220,800?</a:t>
            </a:r>
            <a:endParaRPr sz="2800"/>
          </a:p>
        </p:txBody>
      </p:sp>
      <p:grpSp>
        <p:nvGrpSpPr>
          <p:cNvPr id="526" name="Google Shape;526;p63"/>
          <p:cNvGrpSpPr/>
          <p:nvPr/>
        </p:nvGrpSpPr>
        <p:grpSpPr>
          <a:xfrm>
            <a:off x="1991826" y="1141575"/>
            <a:ext cx="6634849" cy="3441950"/>
            <a:chOff x="1991826" y="1141575"/>
            <a:chExt cx="6634849" cy="3441950"/>
          </a:xfrm>
        </p:grpSpPr>
        <p:pic>
          <p:nvPicPr>
            <p:cNvPr id="527" name="Google Shape;527;p63"/>
            <p:cNvPicPr preferRelativeResize="0"/>
            <p:nvPr/>
          </p:nvPicPr>
          <p:blipFill>
            <a:blip r:embed="rId4">
              <a:alphaModFix/>
            </a:blip>
            <a:stretch>
              <a:fillRect/>
            </a:stretch>
          </p:blipFill>
          <p:spPr>
            <a:xfrm>
              <a:off x="1991826" y="1141575"/>
              <a:ext cx="5160348" cy="3441950"/>
            </a:xfrm>
            <a:prstGeom prst="rect">
              <a:avLst/>
            </a:prstGeom>
            <a:noFill/>
            <a:ln>
              <a:noFill/>
            </a:ln>
          </p:spPr>
        </p:pic>
        <p:sp>
          <p:nvSpPr>
            <p:cNvPr id="528" name="Google Shape;528;p63"/>
            <p:cNvSpPr/>
            <p:nvPr/>
          </p:nvSpPr>
          <p:spPr>
            <a:xfrm>
              <a:off x="7152175" y="2323225"/>
              <a:ext cx="1474500" cy="115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000"/>
                <a:t>1920x1080</a:t>
              </a:r>
              <a:endParaRPr sz="20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34" name="Google Shape;534;p64"/>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35" name="Google Shape;535;p6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Colab time: Deep Neural Network</a:t>
            </a:r>
            <a:endParaRPr sz="2800"/>
          </a:p>
        </p:txBody>
      </p:sp>
      <p:sp>
        <p:nvSpPr>
          <p:cNvPr id="536" name="Google Shape;536;p64"/>
          <p:cNvSpPr txBox="1"/>
          <p:nvPr/>
        </p:nvSpPr>
        <p:spPr>
          <a:xfrm>
            <a:off x="190950" y="2340900"/>
            <a:ext cx="876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r:id="rId4"/>
              </a:rPr>
              <a:t>https://colab.research.google.com/drive/1m2iVH3tUerXr1bMH9Yi1u7cxzKUju1AK</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42" name="Google Shape;542;p65"/>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43" name="Google Shape;543;p6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Exercise</a:t>
            </a:r>
            <a:endParaRPr sz="2800"/>
          </a:p>
        </p:txBody>
      </p:sp>
      <p:sp>
        <p:nvSpPr>
          <p:cNvPr id="544" name="Google Shape;544;p65"/>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Prove that ReLU[α·z] = α·ReLU[z]</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Use this to prove that</a:t>
            </a:r>
            <a:endParaRPr sz="1800">
              <a:solidFill>
                <a:schemeClr val="dk2"/>
              </a:solidFill>
            </a:endParaRPr>
          </a:p>
          <a:p>
            <a:pPr indent="-330200" lvl="1" marL="914400" rtl="0" algn="l">
              <a:lnSpc>
                <a:spcPct val="150000"/>
              </a:lnSpc>
              <a:spcBef>
                <a:spcPts val="0"/>
              </a:spcBef>
              <a:spcAft>
                <a:spcPts val="0"/>
              </a:spcAft>
              <a:buClr>
                <a:schemeClr val="dk2"/>
              </a:buClr>
              <a:buSzPts val="1600"/>
              <a:buChar char="○"/>
            </a:pPr>
            <a:r>
              <a:rPr lang="en" sz="1600">
                <a:solidFill>
                  <a:schemeClr val="dk2"/>
                </a:solidFill>
              </a:rPr>
              <a:t>ReLU[</a:t>
            </a:r>
            <a:r>
              <a:rPr b="1" lang="en" sz="1600">
                <a:solidFill>
                  <a:schemeClr val="accent1"/>
                </a:solidFill>
              </a:rPr>
              <a:t>β</a:t>
            </a:r>
            <a:r>
              <a:rPr baseline="-25000" lang="en" sz="1600">
                <a:solidFill>
                  <a:schemeClr val="accent1"/>
                </a:solidFill>
              </a:rPr>
              <a:t>1</a:t>
            </a:r>
            <a:r>
              <a:rPr lang="en" sz="1600">
                <a:solidFill>
                  <a:schemeClr val="dk2"/>
                </a:solidFill>
              </a:rPr>
              <a:t>+(</a:t>
            </a:r>
            <a:r>
              <a:rPr lang="en" sz="1600">
                <a:solidFill>
                  <a:schemeClr val="accent4"/>
                </a:solidFill>
              </a:rPr>
              <a:t>λ</a:t>
            </a:r>
            <a:r>
              <a:rPr baseline="-25000" lang="en" sz="1600">
                <a:solidFill>
                  <a:schemeClr val="accent4"/>
                </a:solidFill>
              </a:rPr>
              <a:t>1</a:t>
            </a:r>
            <a:r>
              <a:rPr lang="en" sz="1600">
                <a:solidFill>
                  <a:schemeClr val="dk2"/>
                </a:solidFill>
              </a:rPr>
              <a:t>·</a:t>
            </a:r>
            <a:r>
              <a:rPr b="1" lang="en" sz="1600">
                <a:solidFill>
                  <a:schemeClr val="accent5"/>
                </a:solidFill>
              </a:rPr>
              <a:t>Ω</a:t>
            </a:r>
            <a:r>
              <a:rPr baseline="-25000" lang="en" sz="1600">
                <a:solidFill>
                  <a:schemeClr val="accent5"/>
                </a:solidFill>
              </a:rPr>
              <a:t>1</a:t>
            </a:r>
            <a:r>
              <a:rPr lang="en" sz="1600">
                <a:solidFill>
                  <a:schemeClr val="dk2"/>
                </a:solidFill>
              </a:rPr>
              <a:t>)ReLU[</a:t>
            </a:r>
            <a:r>
              <a:rPr b="1" lang="en" sz="1600">
                <a:solidFill>
                  <a:srgbClr val="FF9900"/>
                </a:solidFill>
              </a:rPr>
              <a:t>β</a:t>
            </a:r>
            <a:r>
              <a:rPr baseline="-25000" lang="en" sz="1600">
                <a:solidFill>
                  <a:srgbClr val="FF9900"/>
                </a:solidFill>
              </a:rPr>
              <a:t>0</a:t>
            </a:r>
            <a:r>
              <a:rPr lang="en" sz="1600">
                <a:solidFill>
                  <a:schemeClr val="dk2"/>
                </a:solidFill>
              </a:rPr>
              <a:t>+(</a:t>
            </a:r>
            <a:r>
              <a:rPr lang="en" sz="1600">
                <a:solidFill>
                  <a:srgbClr val="FF0000"/>
                </a:solidFill>
              </a:rPr>
              <a:t>λ</a:t>
            </a:r>
            <a:r>
              <a:rPr baseline="-25000" lang="en" sz="1600">
                <a:solidFill>
                  <a:srgbClr val="FF0000"/>
                </a:solidFill>
              </a:rPr>
              <a:t>0</a:t>
            </a:r>
            <a:r>
              <a:rPr lang="en" sz="1600">
                <a:solidFill>
                  <a:schemeClr val="dk2"/>
                </a:solidFill>
              </a:rPr>
              <a:t>·</a:t>
            </a:r>
            <a:r>
              <a:rPr b="1" lang="en" sz="1600">
                <a:solidFill>
                  <a:srgbClr val="9900FF"/>
                </a:solidFill>
              </a:rPr>
              <a:t>Ω</a:t>
            </a:r>
            <a:r>
              <a:rPr baseline="-25000" lang="en" sz="1600">
                <a:solidFill>
                  <a:srgbClr val="9900FF"/>
                </a:solidFill>
              </a:rPr>
              <a:t>0</a:t>
            </a:r>
            <a:r>
              <a:rPr lang="en" sz="1600">
                <a:solidFill>
                  <a:schemeClr val="dk2"/>
                </a:solidFill>
              </a:rPr>
              <a:t>)x]]=</a:t>
            </a:r>
            <a:r>
              <a:rPr lang="en" sz="1600">
                <a:solidFill>
                  <a:srgbClr val="FF0000"/>
                </a:solidFill>
              </a:rPr>
              <a:t>λ</a:t>
            </a:r>
            <a:r>
              <a:rPr baseline="-25000" lang="en" sz="1600">
                <a:solidFill>
                  <a:srgbClr val="FF0000"/>
                </a:solidFill>
              </a:rPr>
              <a:t>0</a:t>
            </a:r>
            <a:r>
              <a:rPr lang="en" sz="1600">
                <a:solidFill>
                  <a:schemeClr val="accent4"/>
                </a:solidFill>
              </a:rPr>
              <a:t>λ</a:t>
            </a:r>
            <a:r>
              <a:rPr baseline="-25000" lang="en" sz="1600">
                <a:solidFill>
                  <a:schemeClr val="accent4"/>
                </a:solidFill>
              </a:rPr>
              <a:t>1</a:t>
            </a:r>
            <a:r>
              <a:rPr lang="en" sz="1600">
                <a:solidFill>
                  <a:schemeClr val="dk2"/>
                </a:solidFill>
              </a:rPr>
              <a:t>·ReLU[(1/</a:t>
            </a:r>
            <a:r>
              <a:rPr lang="en" sz="1600">
                <a:solidFill>
                  <a:srgbClr val="FF0000"/>
                </a:solidFill>
              </a:rPr>
              <a:t>λ</a:t>
            </a:r>
            <a:r>
              <a:rPr baseline="-25000" lang="en" sz="1600">
                <a:solidFill>
                  <a:srgbClr val="FF0000"/>
                </a:solidFill>
              </a:rPr>
              <a:t>0</a:t>
            </a:r>
            <a:r>
              <a:rPr lang="en" sz="1600">
                <a:solidFill>
                  <a:schemeClr val="accent4"/>
                </a:solidFill>
              </a:rPr>
              <a:t>λ</a:t>
            </a:r>
            <a:r>
              <a:rPr baseline="-25000" lang="en" sz="1600">
                <a:solidFill>
                  <a:schemeClr val="accent4"/>
                </a:solidFill>
              </a:rPr>
              <a:t>1</a:t>
            </a:r>
            <a:r>
              <a:rPr lang="en" sz="1600">
                <a:solidFill>
                  <a:schemeClr val="dk2"/>
                </a:solidFill>
              </a:rPr>
              <a:t>)</a:t>
            </a:r>
            <a:r>
              <a:rPr b="1" lang="en" sz="1600">
                <a:solidFill>
                  <a:schemeClr val="accent1"/>
                </a:solidFill>
              </a:rPr>
              <a:t>β</a:t>
            </a:r>
            <a:r>
              <a:rPr baseline="-25000" lang="en" sz="1600">
                <a:solidFill>
                  <a:schemeClr val="accent1"/>
                </a:solidFill>
              </a:rPr>
              <a:t>1</a:t>
            </a:r>
            <a:r>
              <a:rPr lang="en" sz="1600">
                <a:solidFill>
                  <a:schemeClr val="dk2"/>
                </a:solidFill>
              </a:rPr>
              <a:t>+</a:t>
            </a:r>
            <a:r>
              <a:rPr b="1" lang="en" sz="1600">
                <a:solidFill>
                  <a:schemeClr val="accent5"/>
                </a:solidFill>
              </a:rPr>
              <a:t>Ω</a:t>
            </a:r>
            <a:r>
              <a:rPr baseline="-25000" lang="en" sz="1600">
                <a:solidFill>
                  <a:schemeClr val="accent5"/>
                </a:solidFill>
              </a:rPr>
              <a:t>1</a:t>
            </a:r>
            <a:r>
              <a:rPr lang="en" sz="1600">
                <a:solidFill>
                  <a:schemeClr val="dk2"/>
                </a:solidFill>
              </a:rPr>
              <a:t>ReLU[(1/</a:t>
            </a:r>
            <a:r>
              <a:rPr lang="en" sz="1600">
                <a:solidFill>
                  <a:srgbClr val="FF0000"/>
                </a:solidFill>
              </a:rPr>
              <a:t>λ</a:t>
            </a:r>
            <a:r>
              <a:rPr baseline="-25000" lang="en" sz="1600">
                <a:solidFill>
                  <a:srgbClr val="FF0000"/>
                </a:solidFill>
              </a:rPr>
              <a:t>0</a:t>
            </a:r>
            <a:r>
              <a:rPr lang="en" sz="1600">
                <a:solidFill>
                  <a:schemeClr val="dk2"/>
                </a:solidFill>
              </a:rPr>
              <a:t>)</a:t>
            </a:r>
            <a:r>
              <a:rPr b="1" lang="en" sz="1600">
                <a:solidFill>
                  <a:srgbClr val="FF9900"/>
                </a:solidFill>
              </a:rPr>
              <a:t>β</a:t>
            </a:r>
            <a:r>
              <a:rPr baseline="-25000" lang="en" sz="1600">
                <a:solidFill>
                  <a:srgbClr val="FF9900"/>
                </a:solidFill>
              </a:rPr>
              <a:t>0</a:t>
            </a:r>
            <a:r>
              <a:rPr lang="en" sz="1600">
                <a:solidFill>
                  <a:schemeClr val="dk2"/>
                </a:solidFill>
              </a:rPr>
              <a:t>+</a:t>
            </a:r>
            <a:r>
              <a:rPr b="1" lang="en" sz="1600">
                <a:solidFill>
                  <a:srgbClr val="9900FF"/>
                </a:solidFill>
              </a:rPr>
              <a:t>Ω</a:t>
            </a:r>
            <a:r>
              <a:rPr baseline="-25000" lang="en" sz="1600">
                <a:solidFill>
                  <a:srgbClr val="9900FF"/>
                </a:solidFill>
              </a:rPr>
              <a:t>0</a:t>
            </a:r>
            <a:r>
              <a:rPr lang="en" sz="1600">
                <a:solidFill>
                  <a:schemeClr val="dk2"/>
                </a:solidFill>
              </a:rPr>
              <a:t>x]</a:t>
            </a:r>
            <a:r>
              <a:rPr lang="en" sz="1600">
                <a:solidFill>
                  <a:schemeClr val="dk2"/>
                </a:solidFill>
              </a:rPr>
              <a:t>]</a:t>
            </a:r>
            <a:endParaRPr sz="1600">
              <a:solidFill>
                <a:schemeClr val="dk2"/>
              </a:solidFill>
            </a:endParaRPr>
          </a:p>
          <a:p>
            <a:pPr indent="0" lvl="0" marL="457200" rtl="0" algn="l">
              <a:lnSpc>
                <a:spcPct val="150000"/>
              </a:lnSpc>
              <a:spcBef>
                <a:spcPts val="1200"/>
              </a:spcBef>
              <a:spcAft>
                <a:spcPts val="0"/>
              </a:spcAft>
              <a:buNone/>
            </a:pPr>
            <a:r>
              <a:rPr lang="en" sz="1800">
                <a:solidFill>
                  <a:schemeClr val="dk2"/>
                </a:solidFill>
              </a:rPr>
              <a:t>where λ</a:t>
            </a:r>
            <a:r>
              <a:rPr baseline="-25000" lang="en" sz="1800">
                <a:solidFill>
                  <a:schemeClr val="dk2"/>
                </a:solidFill>
              </a:rPr>
              <a:t>0</a:t>
            </a:r>
            <a:r>
              <a:rPr lang="en" sz="1800">
                <a:solidFill>
                  <a:schemeClr val="dk2"/>
                </a:solidFill>
              </a:rPr>
              <a:t> and λ</a:t>
            </a:r>
            <a:r>
              <a:rPr baseline="-25000" lang="en" sz="1800">
                <a:solidFill>
                  <a:schemeClr val="dk2"/>
                </a:solidFill>
              </a:rPr>
              <a:t>1</a:t>
            </a:r>
            <a:r>
              <a:rPr lang="en" sz="1800">
                <a:solidFill>
                  <a:schemeClr val="dk2"/>
                </a:solidFill>
              </a:rPr>
              <a:t> are non-negative scalars.</a:t>
            </a:r>
            <a:endParaRPr sz="1800">
              <a:solidFill>
                <a:schemeClr val="dk2"/>
              </a:solidFill>
            </a:endParaRPr>
          </a:p>
          <a:p>
            <a:pPr indent="-342900" lvl="0" marL="457200" rtl="0" algn="l">
              <a:lnSpc>
                <a:spcPct val="150000"/>
              </a:lnSpc>
              <a:spcBef>
                <a:spcPts val="1200"/>
              </a:spcBef>
              <a:spcAft>
                <a:spcPts val="0"/>
              </a:spcAft>
              <a:buClr>
                <a:schemeClr val="dk2"/>
              </a:buClr>
              <a:buSzPts val="1800"/>
              <a:buChar char="●"/>
            </a:pPr>
            <a:r>
              <a:rPr lang="en" sz="1800">
                <a:solidFill>
                  <a:schemeClr val="dk2"/>
                </a:solidFill>
              </a:rPr>
              <a:t>From this, we see that the weight matrices can be rescaled by any magnitude as long as the biases are also adjusted, and the scale factors can be re-applied at the end of the network.</a:t>
            </a:r>
            <a:endParaRPr sz="1800">
              <a:solidFill>
                <a:schemeClr val="dk2"/>
              </a:solidFill>
            </a:endParaRPr>
          </a:p>
        </p:txBody>
      </p:sp>
      <p:pic>
        <p:nvPicPr>
          <p:cNvPr id="545" name="Google Shape;545;p65"/>
          <p:cNvPicPr preferRelativeResize="0"/>
          <p:nvPr/>
        </p:nvPicPr>
        <p:blipFill rotWithShape="1">
          <a:blip r:embed="rId4">
            <a:alphaModFix/>
          </a:blip>
          <a:srcRect b="0" l="21605" r="0" t="0"/>
          <a:stretch/>
        </p:blipFill>
        <p:spPr>
          <a:xfrm>
            <a:off x="5859627" y="0"/>
            <a:ext cx="3284376" cy="908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51" name="Google Shape;551;p66"/>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52" name="Google Shape;552;p6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Large, Structured Inputs</a:t>
            </a:r>
            <a:endParaRPr sz="2800"/>
          </a:p>
        </p:txBody>
      </p:sp>
      <p:sp>
        <p:nvSpPr>
          <p:cNvPr id="553" name="Google Shape;553;p66"/>
          <p:cNvSpPr txBox="1"/>
          <p:nvPr/>
        </p:nvSpPr>
        <p:spPr>
          <a:xfrm>
            <a:off x="311700" y="1152475"/>
            <a:ext cx="8631600" cy="35739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Clr>
                <a:schemeClr val="dk2"/>
              </a:buClr>
              <a:buSzPct val="100000"/>
              <a:buChar char="●"/>
            </a:pPr>
            <a:r>
              <a:rPr lang="en" sz="1800">
                <a:solidFill>
                  <a:schemeClr val="dk2"/>
                </a:solidFill>
              </a:rPr>
              <a:t>We have discussed fully connected networks where every element of each layer contributes to every element of the subsequent one.</a:t>
            </a:r>
            <a:endParaRPr sz="1800">
              <a:solidFill>
                <a:schemeClr val="dk2"/>
              </a:solidFill>
            </a:endParaRPr>
          </a:p>
          <a:p>
            <a:pPr indent="-334327" lvl="0" marL="457200" rtl="0" algn="l">
              <a:lnSpc>
                <a:spcPct val="150000"/>
              </a:lnSpc>
              <a:spcBef>
                <a:spcPts val="0"/>
              </a:spcBef>
              <a:spcAft>
                <a:spcPts val="0"/>
              </a:spcAft>
              <a:buClr>
                <a:schemeClr val="dk2"/>
              </a:buClr>
              <a:buSzPct val="100000"/>
              <a:buChar char="●"/>
            </a:pPr>
            <a:r>
              <a:rPr lang="en" sz="1800">
                <a:solidFill>
                  <a:schemeClr val="dk2"/>
                </a:solidFill>
              </a:rPr>
              <a:t>However, these are not practical for large, structured inputs like images, where the input might comprise lots of pixels.</a:t>
            </a:r>
            <a:endParaRPr sz="1800">
              <a:solidFill>
                <a:schemeClr val="dk2"/>
              </a:solidFill>
            </a:endParaRPr>
          </a:p>
          <a:p>
            <a:pPr indent="-310832" lvl="1" marL="914400" rtl="0" algn="l">
              <a:lnSpc>
                <a:spcPct val="150000"/>
              </a:lnSpc>
              <a:spcBef>
                <a:spcPts val="0"/>
              </a:spcBef>
              <a:spcAft>
                <a:spcPts val="0"/>
              </a:spcAft>
              <a:buClr>
                <a:schemeClr val="dk2"/>
              </a:buClr>
              <a:buSzPct val="77777"/>
              <a:buChar char="○"/>
            </a:pPr>
            <a:r>
              <a:rPr lang="en" sz="1800">
                <a:solidFill>
                  <a:schemeClr val="dk2"/>
                </a:solidFill>
              </a:rPr>
              <a:t>The number of parameters would be prohibitive, and moreover, we want different parts of the image to be processed similarly</a:t>
            </a:r>
            <a:endParaRPr sz="1800">
              <a:solidFill>
                <a:schemeClr val="dk2"/>
              </a:solidFill>
            </a:endParaRPr>
          </a:p>
          <a:p>
            <a:pPr indent="-310832" lvl="2" marL="1371600" rtl="0" algn="l">
              <a:lnSpc>
                <a:spcPct val="150000"/>
              </a:lnSpc>
              <a:spcBef>
                <a:spcPts val="0"/>
              </a:spcBef>
              <a:spcAft>
                <a:spcPts val="0"/>
              </a:spcAft>
              <a:buClr>
                <a:schemeClr val="dk2"/>
              </a:buClr>
              <a:buSzPct val="77777"/>
              <a:buChar char="■"/>
            </a:pPr>
            <a:r>
              <a:rPr lang="en" sz="1800">
                <a:solidFill>
                  <a:schemeClr val="dk2"/>
                </a:solidFill>
              </a:rPr>
              <a:t>E.g., there is no point in independently learning to recognize the same object at every possible position in the image.</a:t>
            </a:r>
            <a:endParaRPr sz="1800">
              <a:solidFill>
                <a:schemeClr val="dk2"/>
              </a:solidFill>
            </a:endParaRPr>
          </a:p>
          <a:p>
            <a:pPr indent="-310832" lvl="1" marL="914400" rtl="0" algn="l">
              <a:lnSpc>
                <a:spcPct val="150000"/>
              </a:lnSpc>
              <a:spcBef>
                <a:spcPts val="0"/>
              </a:spcBef>
              <a:spcAft>
                <a:spcPts val="0"/>
              </a:spcAft>
              <a:buClr>
                <a:schemeClr val="dk2"/>
              </a:buClr>
              <a:buSzPct val="77777"/>
              <a:buChar char="○"/>
            </a:pPr>
            <a:r>
              <a:rPr lang="en" sz="1800">
                <a:solidFill>
                  <a:schemeClr val="dk2"/>
                </a:solidFill>
              </a:rPr>
              <a:t>The solution is to process local image regions in parallel and then gradually integrate information from increasingly large regions. </a:t>
            </a:r>
            <a:endParaRPr sz="18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59" name="Google Shape;559;p67"/>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60" name="Google Shape;560;p6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Training, and Generalization</a:t>
            </a:r>
            <a:endParaRPr sz="2800"/>
          </a:p>
        </p:txBody>
      </p:sp>
      <p:sp>
        <p:nvSpPr>
          <p:cNvPr id="561" name="Google Shape;561;p67"/>
          <p:cNvSpPr txBox="1"/>
          <p:nvPr/>
        </p:nvSpPr>
        <p:spPr>
          <a:xfrm>
            <a:off x="311700" y="1152475"/>
            <a:ext cx="8631600" cy="35739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Clr>
                <a:schemeClr val="dk2"/>
              </a:buClr>
              <a:buSzPct val="100000"/>
              <a:buChar char="●"/>
            </a:pPr>
            <a:r>
              <a:rPr lang="en" sz="1800">
                <a:solidFill>
                  <a:schemeClr val="dk2"/>
                </a:solidFill>
              </a:rPr>
              <a:t>A further possible advantage of deep networks over shallow networks is their ease of</a:t>
            </a:r>
            <a:endParaRPr sz="1800">
              <a:solidFill>
                <a:schemeClr val="dk2"/>
              </a:solidFill>
            </a:endParaRPr>
          </a:p>
          <a:p>
            <a:pPr indent="-325755" lvl="0" marL="457200" rtl="0" algn="l">
              <a:lnSpc>
                <a:spcPct val="150000"/>
              </a:lnSpc>
              <a:spcBef>
                <a:spcPts val="0"/>
              </a:spcBef>
              <a:spcAft>
                <a:spcPts val="0"/>
              </a:spcAft>
              <a:buClr>
                <a:schemeClr val="dk2"/>
              </a:buClr>
              <a:buSzPct val="100000"/>
              <a:buChar char="●"/>
            </a:pPr>
            <a:r>
              <a:rPr lang="en" sz="1800">
                <a:solidFill>
                  <a:schemeClr val="dk2"/>
                </a:solidFill>
              </a:rPr>
              <a:t>Fitting:</a:t>
            </a:r>
            <a:endParaRPr sz="1800">
              <a:solidFill>
                <a:schemeClr val="dk2"/>
              </a:solidFill>
            </a:endParaRPr>
          </a:p>
          <a:p>
            <a:pPr indent="-304165" lvl="1" marL="914400" rtl="0" algn="l">
              <a:lnSpc>
                <a:spcPct val="150000"/>
              </a:lnSpc>
              <a:spcBef>
                <a:spcPts val="0"/>
              </a:spcBef>
              <a:spcAft>
                <a:spcPts val="0"/>
              </a:spcAft>
              <a:buClr>
                <a:schemeClr val="dk2"/>
              </a:buClr>
              <a:buSzPct val="77777"/>
              <a:buChar char="○"/>
            </a:pPr>
            <a:r>
              <a:rPr lang="en" sz="1800">
                <a:solidFill>
                  <a:schemeClr val="dk2"/>
                </a:solidFill>
              </a:rPr>
              <a:t>It is usually easier to train moderately deep networks than to train shallow ones</a:t>
            </a:r>
            <a:endParaRPr sz="1800">
              <a:solidFill>
                <a:schemeClr val="dk2"/>
              </a:solidFill>
            </a:endParaRPr>
          </a:p>
          <a:p>
            <a:pPr indent="-304165" lvl="1" marL="914400" rtl="0" algn="l">
              <a:lnSpc>
                <a:spcPct val="150000"/>
              </a:lnSpc>
              <a:spcBef>
                <a:spcPts val="0"/>
              </a:spcBef>
              <a:spcAft>
                <a:spcPts val="0"/>
              </a:spcAft>
              <a:buClr>
                <a:schemeClr val="dk2"/>
              </a:buClr>
              <a:buSzPct val="77777"/>
              <a:buChar char="○"/>
            </a:pPr>
            <a:r>
              <a:rPr lang="en" sz="1800">
                <a:solidFill>
                  <a:schemeClr val="dk2"/>
                </a:solidFill>
              </a:rPr>
              <a:t>It may be that </a:t>
            </a:r>
            <a:r>
              <a:rPr lang="en" sz="1800">
                <a:solidFill>
                  <a:srgbClr val="FF0000"/>
                </a:solidFill>
              </a:rPr>
              <a:t>over-parameterized</a:t>
            </a:r>
            <a:r>
              <a:rPr lang="en" sz="1800">
                <a:solidFill>
                  <a:schemeClr val="dk2"/>
                </a:solidFill>
              </a:rPr>
              <a:t> deep models have a large family of roughly equivalent solutions that are easy to find.</a:t>
            </a:r>
            <a:endParaRPr sz="1800">
              <a:solidFill>
                <a:schemeClr val="dk2"/>
              </a:solidFill>
            </a:endParaRPr>
          </a:p>
          <a:p>
            <a:pPr indent="-304165" lvl="1" marL="914400" rtl="0" algn="l">
              <a:lnSpc>
                <a:spcPct val="150000"/>
              </a:lnSpc>
              <a:spcBef>
                <a:spcPts val="0"/>
              </a:spcBef>
              <a:spcAft>
                <a:spcPts val="0"/>
              </a:spcAft>
              <a:buClr>
                <a:schemeClr val="dk2"/>
              </a:buClr>
              <a:buSzPct val="77777"/>
              <a:buChar char="○"/>
            </a:pPr>
            <a:r>
              <a:rPr lang="en" sz="1800">
                <a:solidFill>
                  <a:schemeClr val="dk2"/>
                </a:solidFill>
              </a:rPr>
              <a:t>However, as we add more hidden layers, training becomes more difficult again, although many methods have been developed to mitigate this problem.</a:t>
            </a:r>
            <a:endParaRPr sz="1800">
              <a:solidFill>
                <a:schemeClr val="dk2"/>
              </a:solidFill>
            </a:endParaRPr>
          </a:p>
          <a:p>
            <a:pPr indent="-325755" lvl="0" marL="457200" rtl="0" algn="l">
              <a:lnSpc>
                <a:spcPct val="150000"/>
              </a:lnSpc>
              <a:spcBef>
                <a:spcPts val="0"/>
              </a:spcBef>
              <a:spcAft>
                <a:spcPts val="0"/>
              </a:spcAft>
              <a:buClr>
                <a:schemeClr val="dk2"/>
              </a:buClr>
              <a:buSzPct val="100000"/>
              <a:buChar char="●"/>
            </a:pPr>
            <a:r>
              <a:rPr lang="en" sz="1800">
                <a:solidFill>
                  <a:schemeClr val="dk2"/>
                </a:solidFill>
              </a:rPr>
              <a:t>Deep neural networks also seem to </a:t>
            </a:r>
            <a:r>
              <a:rPr lang="en" sz="1800">
                <a:solidFill>
                  <a:srgbClr val="0000FF"/>
                </a:solidFill>
              </a:rPr>
              <a:t>generalize to new data better</a:t>
            </a:r>
            <a:r>
              <a:rPr lang="en" sz="1800">
                <a:solidFill>
                  <a:schemeClr val="dk2"/>
                </a:solidFill>
              </a:rPr>
              <a:t> than shallow ones.</a:t>
            </a:r>
            <a:endParaRPr sz="1800">
              <a:solidFill>
                <a:schemeClr val="dk2"/>
              </a:solidFill>
            </a:endParaRPr>
          </a:p>
          <a:p>
            <a:pPr indent="-325755" lvl="0" marL="457200" rtl="0" algn="l">
              <a:lnSpc>
                <a:spcPct val="150000"/>
              </a:lnSpc>
              <a:spcBef>
                <a:spcPts val="0"/>
              </a:spcBef>
              <a:spcAft>
                <a:spcPts val="0"/>
              </a:spcAft>
              <a:buClr>
                <a:schemeClr val="dk2"/>
              </a:buClr>
              <a:buSzPct val="100000"/>
              <a:buChar char="●"/>
            </a:pPr>
            <a:r>
              <a:rPr lang="en" sz="1800">
                <a:solidFill>
                  <a:schemeClr val="dk2"/>
                </a:solidFill>
              </a:rPr>
              <a:t>In practice, the best results for most tasks have been achieved using networks with tens or hundreds of layers. </a:t>
            </a:r>
            <a:endParaRPr sz="1800">
              <a:solidFill>
                <a:schemeClr val="dk2"/>
              </a:solidFill>
            </a:endParaRPr>
          </a:p>
          <a:p>
            <a:pPr indent="-325755" lvl="0" marL="457200" rtl="0" algn="l">
              <a:lnSpc>
                <a:spcPct val="150000"/>
              </a:lnSpc>
              <a:spcBef>
                <a:spcPts val="0"/>
              </a:spcBef>
              <a:spcAft>
                <a:spcPts val="0"/>
              </a:spcAft>
              <a:buClr>
                <a:schemeClr val="dk2"/>
              </a:buClr>
              <a:buSzPct val="100000"/>
              <a:buChar char="●"/>
            </a:pPr>
            <a:r>
              <a:rPr lang="en" sz="1800">
                <a:solidFill>
                  <a:schemeClr val="dk2"/>
                </a:solidFill>
              </a:rPr>
              <a:t>Anyway, neither of these phenomena are well understood.</a:t>
            </a:r>
            <a:r>
              <a:rPr lang="en" sz="1800">
                <a:solidFill>
                  <a:schemeClr val="dk2"/>
                </a:solidFill>
              </a:rPr>
              <a:t> </a:t>
            </a:r>
            <a:endParaRPr sz="18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567" name="Google Shape;567;p68"/>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568" name="Google Shape;568;p6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Universal Approximation Theorem: Depth Version</a:t>
            </a:r>
            <a:endParaRPr sz="2800"/>
          </a:p>
        </p:txBody>
      </p:sp>
      <p:sp>
        <p:nvSpPr>
          <p:cNvPr id="569" name="Google Shape;569;p68"/>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There exists a network that can approximate any given continuous function on a compact subset of ℝ^{D</a:t>
            </a:r>
            <a:r>
              <a:rPr baseline="-25000" lang="en" sz="1800">
                <a:solidFill>
                  <a:schemeClr val="dk2"/>
                </a:solidFill>
              </a:rPr>
              <a:t>i</a:t>
            </a:r>
            <a:r>
              <a:rPr lang="en" sz="1800">
                <a:solidFill>
                  <a:schemeClr val="dk2"/>
                </a:solidFill>
              </a:rPr>
              <a:t>} to arbitrary accuracy.</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There exists a network with ReLU activation functions and at least D</a:t>
            </a:r>
            <a:r>
              <a:rPr baseline="-25000" lang="en" sz="1800">
                <a:solidFill>
                  <a:schemeClr val="dk2"/>
                </a:solidFill>
              </a:rPr>
              <a:t>i</a:t>
            </a:r>
            <a:r>
              <a:rPr lang="en" sz="1800">
                <a:solidFill>
                  <a:schemeClr val="dk2"/>
                </a:solidFill>
              </a:rPr>
              <a:t> + 4 hidden units in each layer can approximate any specified D</a:t>
            </a:r>
            <a:r>
              <a:rPr baseline="-25000" lang="en" sz="1800">
                <a:solidFill>
                  <a:schemeClr val="dk2"/>
                </a:solidFill>
              </a:rPr>
              <a:t>i</a:t>
            </a:r>
            <a:r>
              <a:rPr lang="en" sz="1800">
                <a:solidFill>
                  <a:schemeClr val="dk2"/>
                </a:solidFill>
              </a:rPr>
              <a:t>-dimensional Lebesgue integrable function to arbitrary accuracy given enough layers.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This is known as the depth version of the universal approximation theorem.</a:t>
            </a:r>
            <a:endParaRPr sz="1800">
              <a:solidFill>
                <a:schemeClr val="dk2"/>
              </a:solidFill>
            </a:endParaRPr>
          </a:p>
          <a:p>
            <a:pPr indent="-266700" lvl="1" marL="914400" rtl="0" algn="l">
              <a:lnSpc>
                <a:spcPct val="150000"/>
              </a:lnSpc>
              <a:spcBef>
                <a:spcPts val="0"/>
              </a:spcBef>
              <a:spcAft>
                <a:spcPts val="0"/>
              </a:spcAft>
              <a:buClr>
                <a:schemeClr val="dk2"/>
              </a:buClr>
              <a:buSzPts val="600"/>
              <a:buChar char="○"/>
            </a:pPr>
            <a:r>
              <a:rPr lang="en" sz="1000">
                <a:solidFill>
                  <a:schemeClr val="dk2"/>
                </a:solidFill>
              </a:rPr>
              <a:t>Lu, Zhou; Pu, Hongming; Wang, Feicheng; Hu, Zhiqiang; Wang, Liwei (2017). "The Expressive Power of Neural Networks: A View from the Width". Advances in Neural Information Processing Systems. Curran Associates. 30: 6231–6239. </a:t>
            </a:r>
            <a:r>
              <a:rPr lang="en" sz="1000" u="sng">
                <a:solidFill>
                  <a:schemeClr val="hlink"/>
                </a:solidFill>
                <a:hlinkClick r:id="rId4"/>
              </a:rPr>
              <a:t>arXiv:1709.02540</a:t>
            </a:r>
            <a:endParaRPr sz="10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txBox="1"/>
          <p:nvPr>
            <p:ph type="ctrTitle"/>
          </p:nvPr>
        </p:nvSpPr>
        <p:spPr>
          <a:xfrm>
            <a:off x="311700" y="1551150"/>
            <a:ext cx="8520600" cy="204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Deep Learning</a:t>
            </a:r>
            <a:endParaRPr/>
          </a:p>
          <a:p>
            <a:pPr indent="0" lvl="0" marL="0" rtl="0" algn="ctr">
              <a:spcBef>
                <a:spcPts val="0"/>
              </a:spcBef>
              <a:spcAft>
                <a:spcPts val="0"/>
              </a:spcAft>
              <a:buNone/>
            </a:pPr>
            <a:r>
              <a:rPr lang="en" sz="2000"/>
              <a:t>End of Lecture</a:t>
            </a:r>
            <a:br>
              <a:rPr lang="en" sz="2000"/>
            </a:br>
            <a:r>
              <a:rPr lang="en" sz="2000"/>
              <a:t>02 - Shallow And Deep Networks</a:t>
            </a:r>
            <a:endParaRPr sz="2000"/>
          </a:p>
        </p:txBody>
      </p:sp>
      <p:pic>
        <p:nvPicPr>
          <p:cNvPr id="575" name="Google Shape;575;p69"/>
          <p:cNvPicPr preferRelativeResize="0"/>
          <p:nvPr/>
        </p:nvPicPr>
        <p:blipFill rotWithShape="1">
          <a:blip r:embed="rId3">
            <a:alphaModFix/>
          </a:blip>
          <a:srcRect b="53676" l="0" r="0" t="17108"/>
          <a:stretch/>
        </p:blipFill>
        <p:spPr>
          <a:xfrm>
            <a:off x="0" y="3945075"/>
            <a:ext cx="9144000" cy="1198425"/>
          </a:xfrm>
          <a:prstGeom prst="rect">
            <a:avLst/>
          </a:prstGeom>
          <a:noFill/>
          <a:ln>
            <a:noFill/>
          </a:ln>
        </p:spPr>
      </p:pic>
      <p:sp>
        <p:nvSpPr>
          <p:cNvPr id="576" name="Google Shape;576;p69"/>
          <p:cNvSpPr txBox="1"/>
          <p:nvPr/>
        </p:nvSpPr>
        <p:spPr>
          <a:xfrm>
            <a:off x="7329600" y="4564502"/>
            <a:ext cx="1814400" cy="5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EFEFEF"/>
                </a:solidFill>
              </a:rPr>
              <a:t>Fabrizio Silvestri</a:t>
            </a:r>
            <a:endParaRPr sz="1500">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17" name="Google Shape;117;p18"/>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18" name="Google Shape;118;p1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ReLU Activation</a:t>
            </a:r>
            <a:endParaRPr sz="2800"/>
          </a:p>
        </p:txBody>
      </p:sp>
      <p:sp>
        <p:nvSpPr>
          <p:cNvPr id="119" name="Google Shape;119;p18"/>
          <p:cNvSpPr txBox="1"/>
          <p:nvPr/>
        </p:nvSpPr>
        <p:spPr>
          <a:xfrm>
            <a:off x="311700" y="1152475"/>
            <a:ext cx="8520600" cy="3736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595959"/>
              </a:buClr>
              <a:buSzPts val="1800"/>
              <a:buChar char="●"/>
            </a:pPr>
            <a:r>
              <a:rPr lang="en" sz="1800">
                <a:solidFill>
                  <a:schemeClr val="dk2"/>
                </a:solidFill>
              </a:rPr>
              <a:t>It’s the most common choice</a:t>
            </a:r>
            <a:endParaRPr sz="1800">
              <a:solidFill>
                <a:schemeClr val="dk2"/>
              </a:solidFill>
            </a:endParaRPr>
          </a:p>
        </p:txBody>
      </p:sp>
      <p:pic>
        <p:nvPicPr>
          <p:cNvPr id="120" name="Google Shape;120;p18"/>
          <p:cNvPicPr preferRelativeResize="0"/>
          <p:nvPr/>
        </p:nvPicPr>
        <p:blipFill>
          <a:blip r:embed="rId4">
            <a:alphaModFix/>
          </a:blip>
          <a:stretch>
            <a:fillRect/>
          </a:stretch>
        </p:blipFill>
        <p:spPr>
          <a:xfrm>
            <a:off x="2845512" y="1781975"/>
            <a:ext cx="3452975" cy="3328076"/>
          </a:xfrm>
          <a:prstGeom prst="rect">
            <a:avLst/>
          </a:prstGeom>
          <a:noFill/>
          <a:ln>
            <a:noFill/>
          </a:ln>
        </p:spPr>
      </p:pic>
      <p:pic>
        <p:nvPicPr>
          <p:cNvPr id="121" name="Google Shape;121;p18"/>
          <p:cNvPicPr preferRelativeResize="0"/>
          <p:nvPr/>
        </p:nvPicPr>
        <p:blipFill>
          <a:blip r:embed="rId5">
            <a:alphaModFix/>
          </a:blip>
          <a:stretch>
            <a:fillRect/>
          </a:stretch>
        </p:blipFill>
        <p:spPr>
          <a:xfrm>
            <a:off x="3852208" y="898800"/>
            <a:ext cx="4189525" cy="908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27" name="Google Shape;127;p19"/>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28" name="Google Shape;128;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Family of functions defined by the simple example</a:t>
            </a:r>
            <a:endParaRPr sz="2800"/>
          </a:p>
        </p:txBody>
      </p:sp>
      <p:pic>
        <p:nvPicPr>
          <p:cNvPr id="129" name="Google Shape;129;p19"/>
          <p:cNvPicPr preferRelativeResize="0"/>
          <p:nvPr/>
        </p:nvPicPr>
        <p:blipFill>
          <a:blip r:embed="rId4">
            <a:alphaModFix/>
          </a:blip>
          <a:stretch>
            <a:fillRect/>
          </a:stretch>
        </p:blipFill>
        <p:spPr>
          <a:xfrm>
            <a:off x="703663" y="1092976"/>
            <a:ext cx="7736673" cy="815975"/>
          </a:xfrm>
          <a:prstGeom prst="rect">
            <a:avLst/>
          </a:prstGeom>
          <a:noFill/>
          <a:ln>
            <a:noFill/>
          </a:ln>
        </p:spPr>
      </p:pic>
      <p:pic>
        <p:nvPicPr>
          <p:cNvPr id="130" name="Google Shape;130;p19"/>
          <p:cNvPicPr preferRelativeResize="0"/>
          <p:nvPr/>
        </p:nvPicPr>
        <p:blipFill>
          <a:blip r:embed="rId5">
            <a:alphaModFix/>
          </a:blip>
          <a:stretch>
            <a:fillRect/>
          </a:stretch>
        </p:blipFill>
        <p:spPr>
          <a:xfrm>
            <a:off x="994725" y="2213751"/>
            <a:ext cx="7154553" cy="2404399"/>
          </a:xfrm>
          <a:prstGeom prst="rect">
            <a:avLst/>
          </a:prstGeom>
          <a:noFill/>
          <a:ln>
            <a:noFill/>
          </a:ln>
        </p:spPr>
      </p:pic>
      <p:sp>
        <p:nvSpPr>
          <p:cNvPr id="131" name="Google Shape;131;p19"/>
          <p:cNvSpPr/>
          <p:nvPr/>
        </p:nvSpPr>
        <p:spPr>
          <a:xfrm>
            <a:off x="5767250" y="54600"/>
            <a:ext cx="3229200" cy="2101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Verdana"/>
                <a:ea typeface="Verdana"/>
                <a:cs typeface="Verdana"/>
                <a:sym typeface="Verdana"/>
              </a:rPr>
              <a:t>What’s the main observation we can make about the “shape” of the three functions?</a:t>
            </a:r>
            <a:endParaRPr sz="2200">
              <a:latin typeface="Verdana"/>
              <a:ea typeface="Verdana"/>
              <a:cs typeface="Verdana"/>
              <a:sym typeface="Verdana"/>
            </a:endParaRPr>
          </a:p>
        </p:txBody>
      </p:sp>
      <p:grpSp>
        <p:nvGrpSpPr>
          <p:cNvPr id="132" name="Google Shape;132;p19"/>
          <p:cNvGrpSpPr/>
          <p:nvPr/>
        </p:nvGrpSpPr>
        <p:grpSpPr>
          <a:xfrm>
            <a:off x="235488" y="919400"/>
            <a:ext cx="3517624" cy="4092699"/>
            <a:chOff x="235488" y="919400"/>
            <a:chExt cx="3517624" cy="4092699"/>
          </a:xfrm>
        </p:grpSpPr>
        <p:pic>
          <p:nvPicPr>
            <p:cNvPr id="133" name="Google Shape;133;p19"/>
            <p:cNvPicPr preferRelativeResize="0"/>
            <p:nvPr/>
          </p:nvPicPr>
          <p:blipFill rotWithShape="1">
            <a:blip r:embed="rId6">
              <a:alphaModFix/>
            </a:blip>
            <a:srcRect b="0" l="0" r="47943" t="0"/>
            <a:stretch/>
          </p:blipFill>
          <p:spPr>
            <a:xfrm>
              <a:off x="235488" y="1674725"/>
              <a:ext cx="3517624" cy="3337374"/>
            </a:xfrm>
            <a:prstGeom prst="rect">
              <a:avLst/>
            </a:prstGeom>
            <a:noFill/>
            <a:ln>
              <a:noFill/>
            </a:ln>
          </p:spPr>
        </p:pic>
        <p:sp>
          <p:nvSpPr>
            <p:cNvPr id="134" name="Google Shape;134;p19"/>
            <p:cNvSpPr/>
            <p:nvPr/>
          </p:nvSpPr>
          <p:spPr>
            <a:xfrm>
              <a:off x="729250" y="919400"/>
              <a:ext cx="2847000" cy="885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Verdana"/>
                  <a:ea typeface="Verdana"/>
                  <a:cs typeface="Verdana"/>
                  <a:sym typeface="Verdana"/>
                </a:rPr>
                <a:t>Compare with…</a:t>
              </a:r>
              <a:endParaRPr sz="2200">
                <a:latin typeface="Verdana"/>
                <a:ea typeface="Verdana"/>
                <a:cs typeface="Verdana"/>
                <a:sym typeface="Verda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40" name="Google Shape;140;p20"/>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sp>
        <p:nvSpPr>
          <p:cNvPr id="141" name="Google Shape;141;p2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Recapping…</a:t>
            </a:r>
            <a:endParaRPr sz="2800"/>
          </a:p>
        </p:txBody>
      </p:sp>
      <p:sp>
        <p:nvSpPr>
          <p:cNvPr id="142" name="Google Shape;142;p20"/>
          <p:cNvSpPr txBox="1"/>
          <p:nvPr/>
        </p:nvSpPr>
        <p:spPr>
          <a:xfrm>
            <a:off x="311700" y="1152475"/>
            <a:ext cx="8520600" cy="3736200"/>
          </a:xfrm>
          <a:prstGeom prst="rect">
            <a:avLst/>
          </a:prstGeom>
          <a:noFill/>
          <a:ln>
            <a:noFill/>
          </a:ln>
        </p:spPr>
        <p:txBody>
          <a:bodyPr anchorCtr="0" anchor="t" bIns="91425" lIns="91425" spcFirstLastPara="1" rIns="91425" wrap="square" tIns="91425">
            <a:normAutofit fontScale="77500" lnSpcReduction="10000"/>
          </a:bodyPr>
          <a:lstStyle/>
          <a:p>
            <a:pPr indent="-317182" lvl="0" marL="457200" rtl="0" algn="l">
              <a:lnSpc>
                <a:spcPct val="150000"/>
              </a:lnSpc>
              <a:spcBef>
                <a:spcPts val="0"/>
              </a:spcBef>
              <a:spcAft>
                <a:spcPts val="0"/>
              </a:spcAft>
              <a:buClr>
                <a:srgbClr val="595959"/>
              </a:buClr>
              <a:buSzPct val="100000"/>
              <a:buChar char="●"/>
            </a:pPr>
            <a:r>
              <a:rPr lang="en" sz="1800">
                <a:solidFill>
                  <a:schemeClr val="dk2"/>
                </a:solidFill>
              </a:rPr>
              <a:t>We introduce three temp variables</a:t>
            </a:r>
            <a:br>
              <a:rPr lang="en" sz="1800">
                <a:solidFill>
                  <a:schemeClr val="dk2"/>
                </a:solidFill>
              </a:rPr>
            </a:br>
            <a:br>
              <a:rPr lang="en" sz="1800">
                <a:solidFill>
                  <a:schemeClr val="dk2"/>
                </a:solidFill>
              </a:rPr>
            </a:br>
            <a:br>
              <a:rPr lang="en" sz="1800">
                <a:solidFill>
                  <a:schemeClr val="dk2"/>
                </a:solidFill>
              </a:rPr>
            </a:br>
            <a:br>
              <a:rPr lang="en" sz="1800">
                <a:solidFill>
                  <a:schemeClr val="dk2"/>
                </a:solidFill>
              </a:rPr>
            </a:br>
            <a:r>
              <a:rPr lang="en" sz="1800">
                <a:solidFill>
                  <a:schemeClr val="dk2"/>
                </a:solidFill>
              </a:rPr>
              <a:t>we refer to h</a:t>
            </a:r>
            <a:r>
              <a:rPr baseline="-25000" lang="en" sz="1800">
                <a:solidFill>
                  <a:schemeClr val="dk2"/>
                </a:solidFill>
              </a:rPr>
              <a:t>1</a:t>
            </a:r>
            <a:r>
              <a:rPr lang="en" sz="1800">
                <a:solidFill>
                  <a:schemeClr val="dk2"/>
                </a:solidFill>
              </a:rPr>
              <a:t>, h</a:t>
            </a:r>
            <a:r>
              <a:rPr baseline="-25000" lang="en" sz="1800">
                <a:solidFill>
                  <a:schemeClr val="dk2"/>
                </a:solidFill>
              </a:rPr>
              <a:t>2</a:t>
            </a:r>
            <a:r>
              <a:rPr lang="en" sz="1800">
                <a:solidFill>
                  <a:schemeClr val="dk2"/>
                </a:solidFill>
              </a:rPr>
              <a:t>, and h</a:t>
            </a:r>
            <a:r>
              <a:rPr baseline="-25000" lang="en" sz="1800">
                <a:solidFill>
                  <a:schemeClr val="dk2"/>
                </a:solidFill>
              </a:rPr>
              <a:t>3</a:t>
            </a:r>
            <a:r>
              <a:rPr lang="en" sz="1800">
                <a:solidFill>
                  <a:schemeClr val="dk2"/>
                </a:solidFill>
              </a:rPr>
              <a:t> to as </a:t>
            </a:r>
            <a:r>
              <a:rPr b="1" lang="en" sz="1800">
                <a:solidFill>
                  <a:schemeClr val="accent1"/>
                </a:solidFill>
              </a:rPr>
              <a:t>Hidden Units</a:t>
            </a:r>
            <a:r>
              <a:rPr lang="en" sz="1800">
                <a:solidFill>
                  <a:schemeClr val="dk2"/>
                </a:solidFill>
              </a:rPr>
              <a:t>.</a:t>
            </a:r>
            <a:endParaRPr sz="1800">
              <a:solidFill>
                <a:schemeClr val="dk2"/>
              </a:solidFill>
            </a:endParaRPr>
          </a:p>
          <a:p>
            <a:pPr indent="-317182" lvl="0" marL="457200" rtl="0" algn="l">
              <a:lnSpc>
                <a:spcPct val="150000"/>
              </a:lnSpc>
              <a:spcBef>
                <a:spcPts val="0"/>
              </a:spcBef>
              <a:spcAft>
                <a:spcPts val="0"/>
              </a:spcAft>
              <a:buClr>
                <a:schemeClr val="dk2"/>
              </a:buClr>
              <a:buSzPct val="100000"/>
              <a:buChar char="●"/>
            </a:pPr>
            <a:r>
              <a:rPr lang="en" sz="1800">
                <a:solidFill>
                  <a:schemeClr val="dk2"/>
                </a:solidFill>
              </a:rPr>
              <a:t>By combining these hidden units with a linear function we get:</a:t>
            </a:r>
            <a:br>
              <a:rPr lang="en" sz="1800">
                <a:solidFill>
                  <a:schemeClr val="dk2"/>
                </a:solidFill>
              </a:rPr>
            </a:br>
            <a:br>
              <a:rPr lang="en" sz="1800">
                <a:solidFill>
                  <a:schemeClr val="dk2"/>
                </a:solidFill>
              </a:rPr>
            </a:br>
            <a:endParaRPr sz="1800">
              <a:solidFill>
                <a:schemeClr val="dk2"/>
              </a:solidFill>
            </a:endParaRPr>
          </a:p>
          <a:p>
            <a:pPr indent="-317182" lvl="0" marL="457200" rtl="0" algn="l">
              <a:lnSpc>
                <a:spcPct val="150000"/>
              </a:lnSpc>
              <a:spcBef>
                <a:spcPts val="0"/>
              </a:spcBef>
              <a:spcAft>
                <a:spcPts val="0"/>
              </a:spcAft>
              <a:buClr>
                <a:schemeClr val="dk2"/>
              </a:buClr>
              <a:buSzPct val="100000"/>
              <a:buChar char="●"/>
            </a:pPr>
            <a:r>
              <a:rPr lang="en" sz="1800">
                <a:solidFill>
                  <a:schemeClr val="dk2"/>
                </a:solidFill>
              </a:rPr>
              <a:t>Each hidden unit contains a linear function θ</a:t>
            </a:r>
            <a:r>
              <a:rPr baseline="-25000" lang="en" sz="1800">
                <a:solidFill>
                  <a:schemeClr val="dk2"/>
                </a:solidFill>
              </a:rPr>
              <a:t>•0</a:t>
            </a:r>
            <a:r>
              <a:rPr lang="en" sz="1800">
                <a:solidFill>
                  <a:schemeClr val="dk2"/>
                </a:solidFill>
              </a:rPr>
              <a:t> + θ</a:t>
            </a:r>
            <a:r>
              <a:rPr baseline="-25000" lang="en" sz="1800">
                <a:solidFill>
                  <a:schemeClr val="dk2"/>
                </a:solidFill>
              </a:rPr>
              <a:t>•1</a:t>
            </a:r>
            <a:r>
              <a:rPr lang="en" sz="1800">
                <a:solidFill>
                  <a:schemeClr val="dk2"/>
                </a:solidFill>
              </a:rPr>
              <a:t>x of the input, and that line is clipped by the ReLU function a[•] below zero. The positions where the three lines cross zero become the three “joints” in the final output. The three clipped lines are then weighted by ϕ</a:t>
            </a:r>
            <a:r>
              <a:rPr baseline="-25000" lang="en" sz="1800">
                <a:solidFill>
                  <a:schemeClr val="dk2"/>
                </a:solidFill>
              </a:rPr>
              <a:t>1</a:t>
            </a:r>
            <a:r>
              <a:rPr lang="en" sz="1800">
                <a:solidFill>
                  <a:schemeClr val="dk2"/>
                </a:solidFill>
              </a:rPr>
              <a:t>, ϕ</a:t>
            </a:r>
            <a:r>
              <a:rPr baseline="-25000" lang="en" sz="1800">
                <a:solidFill>
                  <a:schemeClr val="dk2"/>
                </a:solidFill>
              </a:rPr>
              <a:t>2</a:t>
            </a:r>
            <a:r>
              <a:rPr lang="en" sz="1800">
                <a:solidFill>
                  <a:schemeClr val="dk2"/>
                </a:solidFill>
              </a:rPr>
              <a:t>, and ϕ</a:t>
            </a:r>
            <a:r>
              <a:rPr baseline="-25000" lang="en" sz="1800">
                <a:solidFill>
                  <a:schemeClr val="dk2"/>
                </a:solidFill>
              </a:rPr>
              <a:t>3</a:t>
            </a:r>
            <a:r>
              <a:rPr lang="en" sz="1800">
                <a:solidFill>
                  <a:schemeClr val="dk2"/>
                </a:solidFill>
              </a:rPr>
              <a:t>, respectively. Finally, the offset ϕ</a:t>
            </a:r>
            <a:r>
              <a:rPr baseline="-25000" lang="en" sz="1800">
                <a:solidFill>
                  <a:schemeClr val="dk2"/>
                </a:solidFill>
              </a:rPr>
              <a:t>0</a:t>
            </a:r>
            <a:r>
              <a:rPr lang="en" sz="1800">
                <a:solidFill>
                  <a:schemeClr val="dk2"/>
                </a:solidFill>
              </a:rPr>
              <a:t> is added, which controls the overall height of the final function.</a:t>
            </a:r>
            <a:endParaRPr sz="1800">
              <a:solidFill>
                <a:schemeClr val="dk2"/>
              </a:solidFill>
            </a:endParaRPr>
          </a:p>
        </p:txBody>
      </p:sp>
      <p:pic>
        <p:nvPicPr>
          <p:cNvPr id="143" name="Google Shape;143;p20"/>
          <p:cNvPicPr preferRelativeResize="0"/>
          <p:nvPr/>
        </p:nvPicPr>
        <p:blipFill>
          <a:blip r:embed="rId4">
            <a:alphaModFix/>
          </a:blip>
          <a:stretch>
            <a:fillRect/>
          </a:stretch>
        </p:blipFill>
        <p:spPr>
          <a:xfrm>
            <a:off x="3620100" y="1498800"/>
            <a:ext cx="1903800" cy="908100"/>
          </a:xfrm>
          <a:prstGeom prst="rect">
            <a:avLst/>
          </a:prstGeom>
          <a:noFill/>
          <a:ln>
            <a:noFill/>
          </a:ln>
        </p:spPr>
      </p:pic>
      <p:pic>
        <p:nvPicPr>
          <p:cNvPr id="144" name="Google Shape;144;p20"/>
          <p:cNvPicPr preferRelativeResize="0"/>
          <p:nvPr/>
        </p:nvPicPr>
        <p:blipFill>
          <a:blip r:embed="rId5">
            <a:alphaModFix/>
          </a:blip>
          <a:stretch>
            <a:fillRect/>
          </a:stretch>
        </p:blipFill>
        <p:spPr>
          <a:xfrm>
            <a:off x="3204005" y="3129222"/>
            <a:ext cx="2735994" cy="35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endParaRPr>
          </a:p>
        </p:txBody>
      </p:sp>
      <p:pic>
        <p:nvPicPr>
          <p:cNvPr id="150" name="Google Shape;150;p21"/>
          <p:cNvPicPr preferRelativeResize="0"/>
          <p:nvPr/>
        </p:nvPicPr>
        <p:blipFill rotWithShape="1">
          <a:blip r:embed="rId3">
            <a:alphaModFix/>
          </a:blip>
          <a:srcRect b="41879" l="32269" r="31663" t="42143"/>
          <a:stretch/>
        </p:blipFill>
        <p:spPr>
          <a:xfrm>
            <a:off x="7466750" y="4618150"/>
            <a:ext cx="1677248" cy="525349"/>
          </a:xfrm>
          <a:prstGeom prst="rect">
            <a:avLst/>
          </a:prstGeom>
          <a:noFill/>
          <a:ln>
            <a:noFill/>
          </a:ln>
        </p:spPr>
      </p:pic>
      <p:grpSp>
        <p:nvGrpSpPr>
          <p:cNvPr id="151" name="Google Shape;151;p21"/>
          <p:cNvGrpSpPr/>
          <p:nvPr/>
        </p:nvGrpSpPr>
        <p:grpSpPr>
          <a:xfrm>
            <a:off x="1690514" y="0"/>
            <a:ext cx="5762972" cy="5143501"/>
            <a:chOff x="1690514" y="0"/>
            <a:chExt cx="5762972" cy="5143501"/>
          </a:xfrm>
        </p:grpSpPr>
        <p:pic>
          <p:nvPicPr>
            <p:cNvPr descr="A screenshot of a graph&#10;&#10;Description automatically generated" id="152" name="Google Shape;152;p21"/>
            <p:cNvPicPr preferRelativeResize="0"/>
            <p:nvPr/>
          </p:nvPicPr>
          <p:blipFill rotWithShape="1">
            <a:blip r:embed="rId4">
              <a:alphaModFix/>
            </a:blip>
            <a:srcRect b="36612" l="0" r="0" t="0"/>
            <a:stretch/>
          </p:blipFill>
          <p:spPr>
            <a:xfrm>
              <a:off x="1690514" y="0"/>
              <a:ext cx="5762972" cy="5143501"/>
            </a:xfrm>
            <a:prstGeom prst="rect">
              <a:avLst/>
            </a:prstGeom>
            <a:noFill/>
            <a:ln>
              <a:noFill/>
            </a:ln>
          </p:spPr>
        </p:pic>
        <p:sp>
          <p:nvSpPr>
            <p:cNvPr id="153" name="Google Shape;153;p21"/>
            <p:cNvSpPr/>
            <p:nvPr/>
          </p:nvSpPr>
          <p:spPr>
            <a:xfrm>
              <a:off x="3480700" y="4968525"/>
              <a:ext cx="508200" cy="1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